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5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55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52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4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3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5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50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 showSpecialPlsOnTitleSld="0">
  <p:sldMasterIdLst>
    <p:sldMasterId id="2147483703" r:id="rId5"/>
    <p:sldMasterId id="2147483704" r:id="rId6"/>
    <p:sldMasterId id="2147483705" r:id="rId7"/>
    <p:sldMasterId id="2147483706" r:id="rId8"/>
    <p:sldMasterId id="2147483707" r:id="rId9"/>
  </p:sldMasterIdLst>
  <p:notesMasterIdLst>
    <p:notesMasterId r:id="rId10"/>
  </p:notesMasterIdLst>
  <p:sldIdLst>
    <p:sldId id="256" r:id="rId11"/>
    <p:sldId id="257" r:id="rId12"/>
    <p:sldId id="258" r:id="rId13"/>
    <p:sldId id="259" r:id="rId14"/>
    <p:sldId id="260" r:id="rId15"/>
    <p:sldId id="261" r:id="rId16"/>
    <p:sldId id="262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75" r:id="rId30"/>
    <p:sldId id="276" r:id="rId31"/>
    <p:sldId id="277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286" r:id="rId41"/>
    <p:sldId id="287" r:id="rId42"/>
    <p:sldId id="288" r:id="rId43"/>
    <p:sldId id="289" r:id="rId44"/>
    <p:sldId id="290" r:id="rId45"/>
    <p:sldId id="291" r:id="rId46"/>
    <p:sldId id="292" r:id="rId47"/>
  </p:sldIdLst>
  <p:sldSz cy="5715000" cx="9144000"/>
  <p:notesSz cx="6858000" cy="9144000"/>
  <p:embeddedFontLst>
    <p:embeddedFont>
      <p:font typeface="Palatino Linotype"/>
      <p:regular r:id="rId48"/>
      <p:bold r:id="rId49"/>
      <p:italic r:id="rId50"/>
      <p:boldItalic r:id="rId51"/>
    </p:embeddedFont>
    <p:embeddedFont>
      <p:font typeface="Arial Black"/>
      <p:regular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28E177CC-16CA-4445-A65A-919BA5472491}">
  <a:tblStyle styleId="{28E177CC-16CA-4445-A65A-919BA5472491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  <a:tblStyle styleId="{8B24DA3C-2F4D-40D1-9F0E-48FDD40C82DF}" styleName="Table_1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80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0.xml"/><Relationship Id="rId42" Type="http://schemas.openxmlformats.org/officeDocument/2006/relationships/slide" Target="slides/slide32.xml"/><Relationship Id="rId41" Type="http://schemas.openxmlformats.org/officeDocument/2006/relationships/slide" Target="slides/slide31.xml"/><Relationship Id="rId44" Type="http://schemas.openxmlformats.org/officeDocument/2006/relationships/slide" Target="slides/slide34.xml"/><Relationship Id="rId43" Type="http://schemas.openxmlformats.org/officeDocument/2006/relationships/slide" Target="slides/slide33.xml"/><Relationship Id="rId46" Type="http://schemas.openxmlformats.org/officeDocument/2006/relationships/slide" Target="slides/slide36.xml"/><Relationship Id="rId45" Type="http://schemas.openxmlformats.org/officeDocument/2006/relationships/slide" Target="slides/slide35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Master" Target="slideMasters/slideMaster5.xml"/><Relationship Id="rId48" Type="http://schemas.openxmlformats.org/officeDocument/2006/relationships/font" Target="fonts/PalatinoLinotype-regular.fntdata"/><Relationship Id="rId47" Type="http://schemas.openxmlformats.org/officeDocument/2006/relationships/slide" Target="slides/slide37.xml"/><Relationship Id="rId49" Type="http://schemas.openxmlformats.org/officeDocument/2006/relationships/font" Target="fonts/PalatinoLinotype-bold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slideMaster" Target="slideMasters/slideMaster4.xml"/><Relationship Id="rId31" Type="http://schemas.openxmlformats.org/officeDocument/2006/relationships/slide" Target="slides/slide21.xml"/><Relationship Id="rId30" Type="http://schemas.openxmlformats.org/officeDocument/2006/relationships/slide" Target="slides/slide20.xml"/><Relationship Id="rId33" Type="http://schemas.openxmlformats.org/officeDocument/2006/relationships/slide" Target="slides/slide23.xml"/><Relationship Id="rId32" Type="http://schemas.openxmlformats.org/officeDocument/2006/relationships/slide" Target="slides/slide22.xml"/><Relationship Id="rId35" Type="http://schemas.openxmlformats.org/officeDocument/2006/relationships/slide" Target="slides/slide25.xml"/><Relationship Id="rId34" Type="http://schemas.openxmlformats.org/officeDocument/2006/relationships/slide" Target="slides/slide24.xml"/><Relationship Id="rId37" Type="http://schemas.openxmlformats.org/officeDocument/2006/relationships/slide" Target="slides/slide27.xml"/><Relationship Id="rId36" Type="http://schemas.openxmlformats.org/officeDocument/2006/relationships/slide" Target="slides/slide26.xml"/><Relationship Id="rId39" Type="http://schemas.openxmlformats.org/officeDocument/2006/relationships/slide" Target="slides/slide29.xml"/><Relationship Id="rId38" Type="http://schemas.openxmlformats.org/officeDocument/2006/relationships/slide" Target="slides/slide28.xml"/><Relationship Id="rId20" Type="http://schemas.openxmlformats.org/officeDocument/2006/relationships/slide" Target="slides/slide10.xml"/><Relationship Id="rId22" Type="http://schemas.openxmlformats.org/officeDocument/2006/relationships/slide" Target="slides/slide12.xml"/><Relationship Id="rId21" Type="http://schemas.openxmlformats.org/officeDocument/2006/relationships/slide" Target="slides/slide11.xml"/><Relationship Id="rId24" Type="http://schemas.openxmlformats.org/officeDocument/2006/relationships/slide" Target="slides/slide14.xml"/><Relationship Id="rId23" Type="http://schemas.openxmlformats.org/officeDocument/2006/relationships/slide" Target="slides/slide13.xml"/><Relationship Id="rId26" Type="http://schemas.openxmlformats.org/officeDocument/2006/relationships/slide" Target="slides/slide16.xml"/><Relationship Id="rId25" Type="http://schemas.openxmlformats.org/officeDocument/2006/relationships/slide" Target="slides/slide15.xml"/><Relationship Id="rId28" Type="http://schemas.openxmlformats.org/officeDocument/2006/relationships/slide" Target="slides/slide18.xml"/><Relationship Id="rId27" Type="http://schemas.openxmlformats.org/officeDocument/2006/relationships/slide" Target="slides/slide17.xml"/><Relationship Id="rId29" Type="http://schemas.openxmlformats.org/officeDocument/2006/relationships/slide" Target="slides/slide19.xml"/><Relationship Id="rId51" Type="http://schemas.openxmlformats.org/officeDocument/2006/relationships/font" Target="fonts/PalatinoLinotype-boldItalic.fntdata"/><Relationship Id="rId50" Type="http://schemas.openxmlformats.org/officeDocument/2006/relationships/font" Target="fonts/PalatinoLinotype-italic.fntdata"/><Relationship Id="rId52" Type="http://schemas.openxmlformats.org/officeDocument/2006/relationships/font" Target="fonts/ArialBlack-regular.fntdata"/><Relationship Id="rId11" Type="http://schemas.openxmlformats.org/officeDocument/2006/relationships/slide" Target="slides/slide1.xml"/><Relationship Id="rId10" Type="http://schemas.openxmlformats.org/officeDocument/2006/relationships/notesMaster" Target="notesMasters/notesMaster1.xml"/><Relationship Id="rId13" Type="http://schemas.openxmlformats.org/officeDocument/2006/relationships/slide" Target="slides/slide3.xml"/><Relationship Id="rId12" Type="http://schemas.openxmlformats.org/officeDocument/2006/relationships/slide" Target="slides/slide2.xml"/><Relationship Id="rId15" Type="http://schemas.openxmlformats.org/officeDocument/2006/relationships/slide" Target="slides/slide5.xml"/><Relationship Id="rId14" Type="http://schemas.openxmlformats.org/officeDocument/2006/relationships/slide" Target="slides/slide4.xml"/><Relationship Id="rId17" Type="http://schemas.openxmlformats.org/officeDocument/2006/relationships/slide" Target="slides/slide7.xml"/><Relationship Id="rId16" Type="http://schemas.openxmlformats.org/officeDocument/2006/relationships/slide" Target="slides/slide6.xml"/><Relationship Id="rId19" Type="http://schemas.openxmlformats.org/officeDocument/2006/relationships/slide" Target="slides/slide9.xml"/><Relationship Id="rId18" Type="http://schemas.openxmlformats.org/officeDocument/2006/relationships/slide" Target="slides/slide8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58eded1f25_1_4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7" name="Google Shape;447;g58eded1f25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58eded1f25_1_4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8" name="Google Shape;458;g58eded1f25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58eef845b3_11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1905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Available DMD only works with visible light. UV light is preferable for precision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Optical lenses are needed to focus the light beams and eliminate aberration and astigmatism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Optical lenses are expensive ~$120</a:t>
            </a:r>
            <a:endParaRPr/>
          </a:p>
        </p:txBody>
      </p:sp>
      <p:sp>
        <p:nvSpPr>
          <p:cNvPr id="470" name="Google Shape;470;g58eef845b3_11_75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9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8eef845b3_11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1" name="Google Shape;481;g58eef845b3_11_84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58eef845b3_11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1" name="Google Shape;491;g58eef845b3_11_100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58eef845b3_11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1" name="Google Shape;501;g58eef845b3_11_106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9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58eef845b3_11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1" name="Google Shape;511;g58eef845b3_11_112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g58eef845b3_11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g58eef845b3_11_90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58eef845b3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8" name="Google Shape;538;g58eef845b3_1_1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58eef845b3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g58eef845b3_1_7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58eef845b3_9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Google Shape;362;g58eef845b3_9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glaring issues: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Lack of options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Smart watches do not provide enough data and can be inaccurate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Technology that provides accurate and useful information less accessible for people also dealing with hospital costs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technology is bulky and uncomfortable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Inconvenient to use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Multiple electrodes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Large machine system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Not very accessible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Commercially available machines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Expensive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May need training to know how to use/help of a medical professional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Compact visuals may confuse users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Google Shape;567;g58eef845b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8" name="Google Shape;568;g58eef845b3_1_16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58eef845b3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g58eef845b3_1_24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58eef845b3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4" name="Google Shape;604;g58eef845b3_1_31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14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58eef845b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6" name="Google Shape;616;g58eef845b3_1_37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30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1" name="Google Shape;631;g58eef845b3_1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2" name="Google Shape;632;g58eef845b3_1_46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5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g58eef845b3_1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7" name="Google Shape;647;g58eef845b3_1_53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7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g58eef845b3_1_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69" name="Google Shape;669;g58eef845b3_1_67:notes"/>
          <p:cNvSpPr/>
          <p:nvPr>
            <p:ph idx="2" type="sldImg"/>
          </p:nvPr>
        </p:nvSpPr>
        <p:spPr>
          <a:xfrm>
            <a:off x="1371840" y="685800"/>
            <a:ext cx="4115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8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g58eef845b3_2_1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3" name="Google Shape;683;g58eef845b3_2_149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58eef845b3_2_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2 ventricles and 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2 Atrium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highlight>
                  <a:srgbClr val="FFFFFF"/>
                </a:highlight>
              </a:rPr>
              <a:t>Electrical Stimulation from SA node to AV node His bundle, Bundle Branch and Purkinje fiber</a:t>
            </a:r>
            <a:endParaRPr>
              <a:solidFill>
                <a:schemeClr val="dk1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 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marR="25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QRS: depolarization of </a:t>
            </a:r>
            <a:r>
              <a:rPr lang="en">
                <a:solidFill>
                  <a:srgbClr val="212121"/>
                </a:solidFill>
                <a:highlight>
                  <a:srgbClr val="FFFFFF"/>
                </a:highlight>
              </a:rPr>
              <a:t>ventricles</a:t>
            </a:r>
            <a:endParaRPr>
              <a:solidFill>
                <a:srgbClr val="212121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3" name="Google Shape;703;g58eef845b3_2_20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58eef845b3_2_30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7" name="Google Shape;717;g58eef845b3_2_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The C-paste consists of graphite powder (150–200 mesh, Duksan, Ansan, Korea), polyvinyl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alcohol (PVA), water, ethanol, and butylene glycol. PVA is used as a film former, making it easy to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peel off the P-electrode from the skin. Ethanol is used to quickly dry the paste-like carbon electrode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after its application on the skin. Graphite powder composed of fine carbon particles gives the Pelectrode</a:t>
            </a:r>
            <a:endParaRPr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its good conductivity. The graphite powder is not toxic, but ultrafine carbon nanoparticles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may cause unexpected harmful effects if they penetrate the skin. Therefore, we use graphite powder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with particles that are 74–90 μm in size, larger than the average size of human skin pores, 47 μm [36].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The graphite powder (30 wt %), H</a:t>
            </a:r>
            <a:r>
              <a:rPr lang="en" sz="500">
                <a:latin typeface="Palatino Linotype"/>
                <a:ea typeface="Palatino Linotype"/>
                <a:cs typeface="Palatino Linotype"/>
                <a:sym typeface="Palatino Linotype"/>
              </a:rPr>
              <a:t>2</a:t>
            </a: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O (50 wt %) and butylene glycol (3.5 wt %) are mixed and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dispersed by magnetic stirring for 1 h at 80 °C. Then, the PVA (8 wt %) and ethanol (8.5 wt %) mixture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latino Linotype"/>
                <a:ea typeface="Palatino Linotype"/>
                <a:cs typeface="Palatino Linotype"/>
                <a:sym typeface="Palatino Linotype"/>
              </a:rPr>
              <a:t>solution is added to the pre-dispersed solution and dispersed again by a magnetic stirrer for 1 h at 150 °C.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8" name="Google Shape;718;g58eef845b3_2_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58eef845b3_9_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58eef845b3_9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Sensors will be attached to respective areas: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ECG will be placed above the left breast of patient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Mobility sensor will be placed on the elbow and/or knee of the patient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Sweat sensor will be placed under the armpit of the patient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Each sensor will use bluetooth to send data to the mobile device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System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Collect the data through bluetooth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Create graphs for the data readings received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Craft reports of the data gathered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As well as manage paitent sensors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58eef845b3_2_41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2" name="Google Shape;732;g58eef845b3_2_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 recent approaches use flexible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electrodes, such as textiles and conductive polymers, in order to increase the contact area between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and the electrode by making conformal contact, which reduces the contact impedance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frequencies under 10 Hz, the contact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impedance of the patch electrode is of 70.0 kW, much lower than the typical 118.7 kW impedance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Ag/AgCl electrode. We also demonstrate that the ECG signals measured using the custom-designed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garment and the patch electrodes are very stable even during actions such as walking and running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33" name="Google Shape;733;g58eef845b3_2_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46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g58eef845b3_2_5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48" name="Google Shape;748;g58eef845b3_2_5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Some of the recent approaches use flexible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electrodes, such as textiles and conductive polymers, in order to increase the contact area between the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1200" u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skin and the electrode by making conformal contact, which reduces the contact impedance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At frequencies under 10 Hz, the contact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impedance of the patch electrode is of 70.0 kW, much lower than the typical 118.7 kW impedance of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a Ag/AgCl electrode. We also demonstrate that the ECG signals measured using the custom-designed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Arial"/>
                <a:ea typeface="Arial"/>
                <a:cs typeface="Arial"/>
                <a:sym typeface="Arial"/>
              </a:rPr>
              <a:t>garment and the patch electrodes are very stable even during actions such as walking and running</a:t>
            </a:r>
            <a:endParaRPr b="0" i="0" sz="1200" u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</p:txBody>
      </p:sp>
      <p:sp>
        <p:nvSpPr>
          <p:cNvPr id="749" name="Google Shape;749;g58eef845b3_2_5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" name="Google Shape;761;g58eef845b3_2_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2" name="Google Shape;762;g58eef845b3_2_63:notes"/>
          <p:cNvSpPr/>
          <p:nvPr>
            <p:ph idx="2" type="sldImg"/>
          </p:nvPr>
        </p:nvSpPr>
        <p:spPr>
          <a:xfrm>
            <a:off x="960120" y="1143000"/>
            <a:ext cx="49377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75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g56da7ee240_8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7" name="Google Shape;777;g56da7ee240_8_75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4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56da7ee240_8_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6" name="Google Shape;796;g56da7ee240_8_91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4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Google Shape;805;g56da7ee240_8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6" name="Google Shape;806;g56da7ee240_8_99:notes"/>
          <p:cNvSpPr/>
          <p:nvPr>
            <p:ph idx="2" type="sldImg"/>
          </p:nvPr>
        </p:nvSpPr>
        <p:spPr>
          <a:xfrm>
            <a:off x="1371836" y="685800"/>
            <a:ext cx="4115003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13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g56dd98a4b8_1_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5" name="Google Shape;815;g56dd98a4b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1" name="Shape 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" name="Google Shape;822;g56da7ee240_1_31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3" name="Google Shape;823;g56da7ee24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58eef845b3_9_1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58eef845b3_9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Physical</a:t>
            </a:r>
            <a:r>
              <a:rPr lang="en"/>
              <a:t> Risks including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Soldering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Goggles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Gloves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Long clothing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Clean workspace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Testing and use of wearable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Learn and practice safety regulation regarding live currents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Fabrication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Hazardous chemicals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Data security 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Handling sensitive data by saving it locally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58eef845b3_9_15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58eef845b3_9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Resources needed for our project include: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Materials used in the creation of a comfortable ultra-thin wearable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3D printer and a process used to create the needed circuits of the wearable</a:t>
            </a:r>
            <a:endParaRPr>
              <a:highlight>
                <a:srgbClr val="FFFF00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Algorithms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The three sensors that are going to be produced are going to each need an algorithm in order to make the data human readable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8eef845b3_9_20:notes"/>
          <p:cNvSpPr/>
          <p:nvPr>
            <p:ph idx="2" type="sldImg"/>
          </p:nvPr>
        </p:nvSpPr>
        <p:spPr>
          <a:xfrm>
            <a:off x="686104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8eef845b3_9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Wearable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Circuit designs are created and a detailed process is documented for future use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Sensors are functioning properly and readings are consistent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Mobile application is able to receive data from each sensor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Prototype created to simulate the communication between the application and the sensors is completed and used to further work on the application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Easy to use endpoints to connect with the final product and finish dealing with the </a:t>
            </a:r>
            <a:r>
              <a:rPr lang="en"/>
              <a:t>discrepancies between the prototype and product</a:t>
            </a:r>
            <a:r>
              <a:rPr lang="en"/>
              <a:t> 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58eded1f25_1_2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6" name="Google Shape;416;g58eded1f25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58eded1f25_1_32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58eded1f25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Economic</a:t>
            </a:r>
            <a:endParaRPr sz="1500"/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Limit the scope of our prototype</a:t>
            </a:r>
            <a:endParaRPr sz="1200"/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Glucose sensor +$100</a:t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</a:rPr>
              <a:t>Size of the ultra-thin patch</a:t>
            </a:r>
            <a:endParaRPr sz="15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Limits the purchasing of products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Ultra small communication/bluetooth chips can be very expensive for a devices which is temporary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>
                <a:solidFill>
                  <a:schemeClr val="dk1"/>
                </a:solidFill>
              </a:rPr>
              <a:t>Necessity for prototype</a:t>
            </a:r>
            <a:endParaRPr sz="15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In order to work in parallel with the hardware team - we need a way to test our mobile application</a:t>
            </a:r>
            <a:endParaRPr sz="1200">
              <a:solidFill>
                <a:schemeClr val="dk1"/>
              </a:solidFill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●"/>
            </a:pPr>
            <a:r>
              <a:rPr lang="en" sz="1200">
                <a:solidFill>
                  <a:schemeClr val="dk1"/>
                </a:solidFill>
              </a:rPr>
              <a:t>The readings between our prototype and the actual patch could have drastic differences</a:t>
            </a:r>
            <a:endParaRPr sz="1200">
              <a:solidFill>
                <a:schemeClr val="dk1"/>
              </a:solidFill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" sz="1200">
                <a:solidFill>
                  <a:schemeClr val="dk1"/>
                </a:solidFill>
              </a:rPr>
              <a:t>More focused nature of the wearable</a:t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58eded1f25_1_37:notes"/>
          <p:cNvSpPr/>
          <p:nvPr>
            <p:ph idx="2" type="sldImg"/>
          </p:nvPr>
        </p:nvSpPr>
        <p:spPr>
          <a:xfrm>
            <a:off x="686100" y="685800"/>
            <a:ext cx="5486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58eded1f25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We need the prototype to create our application in parallel with the hardware team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Raspberry Pi 3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Easy to set up and quickly prototype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A lot of sensor circuits to choose from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"/>
              <a:t> …</a:t>
            </a:r>
            <a:endParaRPr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ECG/Accelerometer sensor hooks up to the Raspberry pi 3 and data will be caught via bluetooth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827306"/>
            <a:ext cx="85206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3149028"/>
            <a:ext cx="85206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229028"/>
            <a:ext cx="85206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502472"/>
            <a:ext cx="85206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슬라이드" type="title">
  <p:cSld name="TITLE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type="ctrTitle"/>
          </p:nvPr>
        </p:nvSpPr>
        <p:spPr>
          <a:xfrm>
            <a:off x="1143000" y="935302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내용" type="obj">
  <p:cSld name="OBJEC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6" name="Google Shape;66;p15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구역 머리글" type="secHead">
  <p:cSld name="SECTION_HEAD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>
            <p:ph type="title"/>
          </p:nvPr>
        </p:nvSpPr>
        <p:spPr>
          <a:xfrm>
            <a:off x="623888" y="1424782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" type="body"/>
          </p:nvPr>
        </p:nvSpPr>
        <p:spPr>
          <a:xfrm>
            <a:off x="623888" y="3824552"/>
            <a:ext cx="78867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1" name="Google Shape;71;p16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콘텐츠 2개" type="twoObj">
  <p:cSld name="TWO_OBJECTS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2" type="body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78" name="Google Shape;78;p17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0" name="Google Shape;80;p1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비교" type="twoTxTwoObj">
  <p:cSld name="TWO_OBJECTS_WITH_TEXT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/>
          <p:nvPr>
            <p:ph type="title"/>
          </p:nvPr>
        </p:nvSpPr>
        <p:spPr>
          <a:xfrm>
            <a:off x="629841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" type="body"/>
          </p:nvPr>
        </p:nvSpPr>
        <p:spPr>
          <a:xfrm>
            <a:off x="629841" y="1400969"/>
            <a:ext cx="3868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4" name="Google Shape;84;p18"/>
          <p:cNvSpPr txBox="1"/>
          <p:nvPr>
            <p:ph idx="2" type="body"/>
          </p:nvPr>
        </p:nvSpPr>
        <p:spPr>
          <a:xfrm>
            <a:off x="629841" y="2087563"/>
            <a:ext cx="38685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5" name="Google Shape;85;p18"/>
          <p:cNvSpPr txBox="1"/>
          <p:nvPr>
            <p:ph idx="3" type="body"/>
          </p:nvPr>
        </p:nvSpPr>
        <p:spPr>
          <a:xfrm>
            <a:off x="4629150" y="1400969"/>
            <a:ext cx="3887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86" name="Google Shape;86;p18"/>
          <p:cNvSpPr txBox="1"/>
          <p:nvPr>
            <p:ph idx="4" type="body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87" name="Google Shape;87;p18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8" name="Google Shape;88;p18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만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4" name="Google Shape;94;p1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빈 화면" type="blank">
  <p:cSld name="BLANK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콘텐츠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389833"/>
            <a:ext cx="85206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캡션 있는 그림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제목 및 세로 텍스트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세로 제목 및 텍스트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6"/>
          <p:cNvSpPr txBox="1"/>
          <p:nvPr>
            <p:ph type="ctrTitle"/>
          </p:nvPr>
        </p:nvSpPr>
        <p:spPr>
          <a:xfrm>
            <a:off x="1143000" y="935302"/>
            <a:ext cx="6858000" cy="19899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6"/>
          <p:cNvSpPr txBox="1"/>
          <p:nvPr>
            <p:ph idx="1" type="subTitle"/>
          </p:nvPr>
        </p:nvSpPr>
        <p:spPr>
          <a:xfrm>
            <a:off x="1143000" y="3001698"/>
            <a:ext cx="6858000" cy="13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134" name="Google Shape;134;p26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5" name="Google Shape;135;p26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6" name="Google Shape;136;p2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7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9" name="Google Shape;139;p27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40" name="Google Shape;140;p27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1" name="Google Shape;141;p27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2" name="Google Shape;142;p2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8"/>
          <p:cNvSpPr txBox="1"/>
          <p:nvPr>
            <p:ph type="title"/>
          </p:nvPr>
        </p:nvSpPr>
        <p:spPr>
          <a:xfrm>
            <a:off x="623888" y="1424782"/>
            <a:ext cx="78867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5" name="Google Shape;145;p28"/>
          <p:cNvSpPr txBox="1"/>
          <p:nvPr>
            <p:ph idx="1" type="body"/>
          </p:nvPr>
        </p:nvSpPr>
        <p:spPr>
          <a:xfrm>
            <a:off x="623888" y="3824552"/>
            <a:ext cx="7886700" cy="125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6" name="Google Shape;146;p28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7" name="Google Shape;147;p28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48" name="Google Shape;148;p2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9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1" name="Google Shape;151;p29"/>
          <p:cNvSpPr txBox="1"/>
          <p:nvPr>
            <p:ph idx="1" type="body"/>
          </p:nvPr>
        </p:nvSpPr>
        <p:spPr>
          <a:xfrm>
            <a:off x="6286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2" name="Google Shape;152;p29"/>
          <p:cNvSpPr txBox="1"/>
          <p:nvPr>
            <p:ph idx="2" type="body"/>
          </p:nvPr>
        </p:nvSpPr>
        <p:spPr>
          <a:xfrm>
            <a:off x="4629150" y="1521354"/>
            <a:ext cx="38862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53" name="Google Shape;153;p29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4" name="Google Shape;154;p29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5" name="Google Shape;155;p2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0"/>
          <p:cNvSpPr txBox="1"/>
          <p:nvPr>
            <p:ph type="title"/>
          </p:nvPr>
        </p:nvSpPr>
        <p:spPr>
          <a:xfrm>
            <a:off x="629841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58" name="Google Shape;158;p30"/>
          <p:cNvSpPr txBox="1"/>
          <p:nvPr>
            <p:ph idx="1" type="body"/>
          </p:nvPr>
        </p:nvSpPr>
        <p:spPr>
          <a:xfrm>
            <a:off x="629841" y="1400969"/>
            <a:ext cx="38685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59" name="Google Shape;159;p30"/>
          <p:cNvSpPr txBox="1"/>
          <p:nvPr>
            <p:ph idx="2" type="body"/>
          </p:nvPr>
        </p:nvSpPr>
        <p:spPr>
          <a:xfrm>
            <a:off x="629841" y="2087563"/>
            <a:ext cx="38685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0" name="Google Shape;160;p30"/>
          <p:cNvSpPr txBox="1"/>
          <p:nvPr>
            <p:ph idx="3" type="body"/>
          </p:nvPr>
        </p:nvSpPr>
        <p:spPr>
          <a:xfrm>
            <a:off x="4629150" y="1400969"/>
            <a:ext cx="3887400" cy="6864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161" name="Google Shape;161;p30"/>
          <p:cNvSpPr txBox="1"/>
          <p:nvPr>
            <p:ph idx="4" type="body"/>
          </p:nvPr>
        </p:nvSpPr>
        <p:spPr>
          <a:xfrm>
            <a:off x="4629150" y="2087563"/>
            <a:ext cx="3887400" cy="30705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62" name="Google Shape;162;p30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3" name="Google Shape;163;p30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4" name="Google Shape;164;p3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1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7" name="Google Shape;167;p31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8" name="Google Shape;168;p31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69" name="Google Shape;169;p3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2" name="Google Shape;172;p32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33"/>
          <p:cNvSpPr txBox="1"/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6" name="Google Shape;176;p33"/>
          <p:cNvSpPr txBox="1"/>
          <p:nvPr>
            <p:ph idx="1" type="body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8735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77" name="Google Shape;177;p33"/>
          <p:cNvSpPr txBox="1"/>
          <p:nvPr>
            <p:ph idx="2" type="body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78" name="Google Shape;178;p3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79" name="Google Shape;179;p3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0" name="Google Shape;180;p3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4"/>
          <p:cNvSpPr txBox="1"/>
          <p:nvPr>
            <p:ph type="title"/>
          </p:nvPr>
        </p:nvSpPr>
        <p:spPr>
          <a:xfrm>
            <a:off x="629841" y="381000"/>
            <a:ext cx="29490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3" name="Google Shape;183;p34"/>
          <p:cNvSpPr/>
          <p:nvPr>
            <p:ph idx="2" type="pic"/>
          </p:nvPr>
        </p:nvSpPr>
        <p:spPr>
          <a:xfrm>
            <a:off x="3887391" y="822854"/>
            <a:ext cx="4629300" cy="406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4" name="Google Shape;184;p34"/>
          <p:cNvSpPr txBox="1"/>
          <p:nvPr>
            <p:ph idx="1" type="body"/>
          </p:nvPr>
        </p:nvSpPr>
        <p:spPr>
          <a:xfrm>
            <a:off x="629841" y="1714500"/>
            <a:ext cx="2949000" cy="31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185" name="Google Shape;185;p34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6" name="Google Shape;186;p34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87" name="Google Shape;187;p3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5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0" name="Google Shape;190;p35"/>
          <p:cNvSpPr txBox="1"/>
          <p:nvPr>
            <p:ph idx="1" type="body"/>
          </p:nvPr>
        </p:nvSpPr>
        <p:spPr>
          <a:xfrm rot="5400000">
            <a:off x="2758950" y="-608946"/>
            <a:ext cx="36261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1" name="Google Shape;191;p35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2" name="Google Shape;192;p35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3" name="Google Shape;193;p3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6"/>
          <p:cNvSpPr txBox="1"/>
          <p:nvPr>
            <p:ph type="title"/>
          </p:nvPr>
        </p:nvSpPr>
        <p:spPr>
          <a:xfrm rot="5400000">
            <a:off x="5107950" y="1740071"/>
            <a:ext cx="48432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6" name="Google Shape;196;p36"/>
          <p:cNvSpPr txBox="1"/>
          <p:nvPr>
            <p:ph idx="1" type="body"/>
          </p:nvPr>
        </p:nvSpPr>
        <p:spPr>
          <a:xfrm rot="5400000">
            <a:off x="1107375" y="-174529"/>
            <a:ext cx="48432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197" name="Google Shape;197;p36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8" name="Google Shape;198;p36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99" name="Google Shape;199;p3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8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08" name="Google Shape;208;p38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09" name="Google Shape;209;p38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0" name="Google Shape;210;p38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1" name="Google Shape;211;p38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9"/>
          <p:cNvSpPr txBox="1"/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4" name="Google Shape;214;p39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15" name="Google Shape;215;p39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6" name="Google Shape;216;p39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17" name="Google Shape;217;p39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40"/>
          <p:cNvSpPr txBox="1"/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0" name="Google Shape;220;p40"/>
          <p:cNvSpPr txBox="1"/>
          <p:nvPr>
            <p:ph idx="1" type="body"/>
          </p:nvPr>
        </p:nvSpPr>
        <p:spPr>
          <a:xfrm>
            <a:off x="623888" y="3824552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1" name="Google Shape;221;p40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2" name="Google Shape;222;p40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3" name="Google Shape;223;p40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1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6" name="Google Shape;226;p41"/>
          <p:cNvSpPr txBox="1"/>
          <p:nvPr>
            <p:ph idx="1" type="body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7" name="Google Shape;227;p41"/>
          <p:cNvSpPr txBox="1"/>
          <p:nvPr>
            <p:ph idx="2" type="body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28" name="Google Shape;228;p41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29" name="Google Shape;229;p41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0" name="Google Shape;230;p41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42"/>
          <p:cNvSpPr txBox="1"/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3" name="Google Shape;233;p42"/>
          <p:cNvSpPr txBox="1"/>
          <p:nvPr>
            <p:ph idx="1" type="body"/>
          </p:nvPr>
        </p:nvSpPr>
        <p:spPr>
          <a:xfrm>
            <a:off x="629841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4" name="Google Shape;234;p42"/>
          <p:cNvSpPr txBox="1"/>
          <p:nvPr>
            <p:ph idx="2" type="body"/>
          </p:nvPr>
        </p:nvSpPr>
        <p:spPr>
          <a:xfrm>
            <a:off x="629841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5" name="Google Shape;235;p42"/>
          <p:cNvSpPr txBox="1"/>
          <p:nvPr>
            <p:ph idx="3" type="body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236" name="Google Shape;236;p42"/>
          <p:cNvSpPr txBox="1"/>
          <p:nvPr>
            <p:ph idx="4" type="body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37" name="Google Shape;237;p42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8" name="Google Shape;238;p42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39" name="Google Shape;239;p42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3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2" name="Google Shape;242;p43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3" name="Google Shape;243;p43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4" name="Google Shape;244;p43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280528"/>
            <a:ext cx="39999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7" name="Google Shape;247;p44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48" name="Google Shape;248;p44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45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1" name="Google Shape;251;p45"/>
          <p:cNvSpPr txBox="1"/>
          <p:nvPr>
            <p:ph idx="1" type="body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873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252" name="Google Shape;252;p45"/>
          <p:cNvSpPr txBox="1"/>
          <p:nvPr>
            <p:ph idx="2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53" name="Google Shape;253;p45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4" name="Google Shape;254;p45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5" name="Google Shape;255;p45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6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58" name="Google Shape;258;p46"/>
          <p:cNvSpPr/>
          <p:nvPr>
            <p:ph idx="2" type="pic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46"/>
          <p:cNvSpPr txBox="1"/>
          <p:nvPr>
            <p:ph idx="1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260" name="Google Shape;260;p46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1" name="Google Shape;261;p46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2" name="Google Shape;262;p46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47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5" name="Google Shape;265;p47"/>
          <p:cNvSpPr txBox="1"/>
          <p:nvPr>
            <p:ph idx="1" type="body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66" name="Google Shape;266;p47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7" name="Google Shape;267;p47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68" name="Google Shape;268;p47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48"/>
          <p:cNvSpPr txBox="1"/>
          <p:nvPr>
            <p:ph type="title"/>
          </p:nvPr>
        </p:nvSpPr>
        <p:spPr>
          <a:xfrm rot="5400000">
            <a:off x="5107913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1" name="Google Shape;271;p48"/>
          <p:cNvSpPr txBox="1"/>
          <p:nvPr>
            <p:ph idx="1" type="body"/>
          </p:nvPr>
        </p:nvSpPr>
        <p:spPr>
          <a:xfrm rot="5400000">
            <a:off x="1107413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72" name="Google Shape;272;p48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3" name="Google Shape;273;p48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74" name="Google Shape;274;p48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50"/>
          <p:cNvSpPr txBox="1"/>
          <p:nvPr>
            <p:ph type="ctrTitle"/>
          </p:nvPr>
        </p:nvSpPr>
        <p:spPr>
          <a:xfrm>
            <a:off x="1143000" y="935302"/>
            <a:ext cx="6858000" cy="1989667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3" name="Google Shape;283;p50"/>
          <p:cNvSpPr txBox="1"/>
          <p:nvPr>
            <p:ph idx="1" type="subTitle"/>
          </p:nvPr>
        </p:nvSpPr>
        <p:spPr>
          <a:xfrm>
            <a:off x="1143000" y="3001698"/>
            <a:ext cx="6858000" cy="1379802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sz="19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/>
        </p:txBody>
      </p:sp>
      <p:sp>
        <p:nvSpPr>
          <p:cNvPr id="284" name="Google Shape;284;p50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5" name="Google Shape;285;p50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6" name="Google Shape;286;p50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51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89" name="Google Shape;289;p51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290" name="Google Shape;290;p51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1" name="Google Shape;291;p51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2" name="Google Shape;292;p51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52"/>
          <p:cNvSpPr txBox="1"/>
          <p:nvPr>
            <p:ph type="title"/>
          </p:nvPr>
        </p:nvSpPr>
        <p:spPr>
          <a:xfrm>
            <a:off x="623888" y="1424782"/>
            <a:ext cx="7886700" cy="2377281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700"/>
              <a:buFont typeface="Calibri"/>
              <a:buNone/>
              <a:defRPr sz="47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5" name="Google Shape;295;p52"/>
          <p:cNvSpPr txBox="1"/>
          <p:nvPr>
            <p:ph idx="1" type="body"/>
          </p:nvPr>
        </p:nvSpPr>
        <p:spPr>
          <a:xfrm>
            <a:off x="623888" y="3824552"/>
            <a:ext cx="7886700" cy="1250156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900"/>
              <a:buNone/>
              <a:defRPr sz="19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96" name="Google Shape;296;p52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7" name="Google Shape;297;p52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298" name="Google Shape;298;p52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3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1" name="Google Shape;301;p53"/>
          <p:cNvSpPr txBox="1"/>
          <p:nvPr>
            <p:ph idx="1" type="body"/>
          </p:nvPr>
        </p:nvSpPr>
        <p:spPr>
          <a:xfrm>
            <a:off x="6286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2" name="Google Shape;302;p53"/>
          <p:cNvSpPr txBox="1"/>
          <p:nvPr>
            <p:ph idx="2" type="body"/>
          </p:nvPr>
        </p:nvSpPr>
        <p:spPr>
          <a:xfrm>
            <a:off x="4629150" y="1521354"/>
            <a:ext cx="38862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03" name="Google Shape;303;p53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4" name="Google Shape;304;p53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5" name="Google Shape;305;p53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54"/>
          <p:cNvSpPr txBox="1"/>
          <p:nvPr>
            <p:ph type="title"/>
          </p:nvPr>
        </p:nvSpPr>
        <p:spPr>
          <a:xfrm>
            <a:off x="629841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08" name="Google Shape;308;p54"/>
          <p:cNvSpPr txBox="1"/>
          <p:nvPr>
            <p:ph idx="1" type="body"/>
          </p:nvPr>
        </p:nvSpPr>
        <p:spPr>
          <a:xfrm>
            <a:off x="629841" y="1400969"/>
            <a:ext cx="3868340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09" name="Google Shape;309;p54"/>
          <p:cNvSpPr txBox="1"/>
          <p:nvPr>
            <p:ph idx="2" type="body"/>
          </p:nvPr>
        </p:nvSpPr>
        <p:spPr>
          <a:xfrm>
            <a:off x="629841" y="2087563"/>
            <a:ext cx="3868340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0" name="Google Shape;310;p54"/>
          <p:cNvSpPr txBox="1"/>
          <p:nvPr>
            <p:ph idx="3" type="body"/>
          </p:nvPr>
        </p:nvSpPr>
        <p:spPr>
          <a:xfrm>
            <a:off x="4629150" y="1400969"/>
            <a:ext cx="3887391" cy="686593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 b="1" sz="19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b="1" sz="14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9pPr>
          </a:lstStyle>
          <a:p/>
        </p:txBody>
      </p:sp>
      <p:sp>
        <p:nvSpPr>
          <p:cNvPr id="311" name="Google Shape;311;p54"/>
          <p:cNvSpPr txBox="1"/>
          <p:nvPr>
            <p:ph idx="4" type="body"/>
          </p:nvPr>
        </p:nvSpPr>
        <p:spPr>
          <a:xfrm>
            <a:off x="4629150" y="2087563"/>
            <a:ext cx="3887391" cy="307049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12" name="Google Shape;312;p54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3" name="Google Shape;313;p54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4" name="Google Shape;314;p54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55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7" name="Google Shape;317;p55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8" name="Google Shape;318;p55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19" name="Google Shape;319;p55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p56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2" name="Google Shape;322;p56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3" name="Google Shape;323;p56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57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6" name="Google Shape;326;p57"/>
          <p:cNvSpPr txBox="1"/>
          <p:nvPr>
            <p:ph idx="1" type="body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8735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  <a:defRPr sz="2500"/>
            </a:lvl1pPr>
            <a:lvl2pPr indent="-3683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  <a:defRPr sz="2200"/>
            </a:lvl2pPr>
            <a:lvl3pPr indent="-34925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  <a:defRPr sz="1900"/>
            </a:lvl3pPr>
            <a:lvl4pPr indent="-3302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4pPr>
            <a:lvl5pPr indent="-3302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5pPr>
            <a:lvl6pPr indent="-3302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327" name="Google Shape;327;p57"/>
          <p:cNvSpPr txBox="1"/>
          <p:nvPr>
            <p:ph idx="2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28" name="Google Shape;328;p57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29" name="Google Shape;329;p57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0" name="Google Shape;330;p57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58"/>
          <p:cNvSpPr txBox="1"/>
          <p:nvPr>
            <p:ph type="title"/>
          </p:nvPr>
        </p:nvSpPr>
        <p:spPr>
          <a:xfrm>
            <a:off x="629841" y="381000"/>
            <a:ext cx="2949178" cy="13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Calibri"/>
              <a:buNone/>
              <a:defRPr sz="2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3" name="Google Shape;333;p58"/>
          <p:cNvSpPr/>
          <p:nvPr>
            <p:ph idx="2" type="pic"/>
          </p:nvPr>
        </p:nvSpPr>
        <p:spPr>
          <a:xfrm>
            <a:off x="3887391" y="822854"/>
            <a:ext cx="4629150" cy="4061354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  <a:defRPr b="0" i="0" sz="25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34" name="Google Shape;334;p58"/>
          <p:cNvSpPr txBox="1"/>
          <p:nvPr>
            <p:ph idx="1" type="body"/>
          </p:nvPr>
        </p:nvSpPr>
        <p:spPr>
          <a:xfrm>
            <a:off x="629841" y="1714500"/>
            <a:ext cx="2949178" cy="3176323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2286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indent="-2286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indent="-2286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indent="-2286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indent="-2286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indent="-2286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indent="-2286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indent="-2286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indent="-2286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/>
        </p:txBody>
      </p:sp>
      <p:sp>
        <p:nvSpPr>
          <p:cNvPr id="335" name="Google Shape;335;p58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6" name="Google Shape;336;p58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37" name="Google Shape;337;p58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59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0" name="Google Shape;340;p59"/>
          <p:cNvSpPr txBox="1"/>
          <p:nvPr>
            <p:ph idx="1" type="body"/>
          </p:nvPr>
        </p:nvSpPr>
        <p:spPr>
          <a:xfrm rot="5400000">
            <a:off x="2758943" y="-608938"/>
            <a:ext cx="3626115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1" name="Google Shape;341;p59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2" name="Google Shape;342;p59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3" name="Google Shape;343;p59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60"/>
          <p:cNvSpPr txBox="1"/>
          <p:nvPr>
            <p:ph type="title"/>
          </p:nvPr>
        </p:nvSpPr>
        <p:spPr>
          <a:xfrm rot="5400000">
            <a:off x="5107913" y="1740033"/>
            <a:ext cx="484319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6" name="Google Shape;346;p60"/>
          <p:cNvSpPr txBox="1"/>
          <p:nvPr>
            <p:ph idx="1" type="body"/>
          </p:nvPr>
        </p:nvSpPr>
        <p:spPr>
          <a:xfrm rot="5400000">
            <a:off x="1107413" y="-174492"/>
            <a:ext cx="484319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17500" lvl="0" marL="4572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indent="-317500" lvl="1" marL="914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indent="-317500" lvl="2" marL="1371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indent="-317500" lvl="3" marL="1828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indent="-317500" lvl="4" marL="22860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indent="-317500" lvl="5" marL="27432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indent="-317500" lvl="6" marL="32004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indent="-317500" lvl="7" marL="3657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indent="-317500" lvl="8" marL="411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/>
        </p:txBody>
      </p:sp>
      <p:sp>
        <p:nvSpPr>
          <p:cNvPr id="347" name="Google Shape;347;p60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8" name="Google Shape;348;p60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349" name="Google Shape;349;p60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617333"/>
            <a:ext cx="28080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544000"/>
            <a:ext cx="28080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500167"/>
            <a:ext cx="63678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39"/>
            <a:ext cx="45720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370194"/>
            <a:ext cx="40452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3114528"/>
            <a:ext cx="40452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804528"/>
            <a:ext cx="38370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700639"/>
            <a:ext cx="59988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3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9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127" name="Google Shape;127;p25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Google Shape;128;p25"/>
          <p:cNvSpPr txBox="1"/>
          <p:nvPr>
            <p:ph idx="10" type="dt"/>
          </p:nvPr>
        </p:nvSpPr>
        <p:spPr>
          <a:xfrm>
            <a:off x="6286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Google Shape;129;p25"/>
          <p:cNvSpPr txBox="1"/>
          <p:nvPr>
            <p:ph idx="11" type="ftr"/>
          </p:nvPr>
        </p:nvSpPr>
        <p:spPr>
          <a:xfrm>
            <a:off x="3028950" y="5296958"/>
            <a:ext cx="30861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2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7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02" name="Google Shape;202;p37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3" name="Google Shape;203;p37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4" name="Google Shape;204;p37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7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9"/>
          <p:cNvSpPr txBox="1"/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Calibri"/>
              <a:buNone/>
              <a:defRPr b="0" i="0" sz="3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/>
        </p:txBody>
      </p:sp>
      <p:sp>
        <p:nvSpPr>
          <p:cNvPr id="277" name="Google Shape;277;p49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/>
          <a:lstStyle>
            <a:lvl1pPr indent="-368300" lvl="0" marL="457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49250" lvl="1" marL="914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b="0" i="0" sz="1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30200" lvl="2" marL="1371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17500" lvl="3" marL="1828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17500" lvl="4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17500" lvl="5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17500" lvl="6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17500" lvl="7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17500" lvl="8" marL="4114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8" name="Google Shape;278;p49"/>
          <p:cNvSpPr txBox="1"/>
          <p:nvPr>
            <p:ph idx="10" type="dt"/>
          </p:nvPr>
        </p:nvSpPr>
        <p:spPr>
          <a:xfrm>
            <a:off x="6286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79" name="Google Shape;279;p49"/>
          <p:cNvSpPr txBox="1"/>
          <p:nvPr>
            <p:ph idx="11" type="ftr"/>
          </p:nvPr>
        </p:nvSpPr>
        <p:spPr>
          <a:xfrm>
            <a:off x="3028950" y="5296958"/>
            <a:ext cx="30861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0" name="Google Shape;280;p49"/>
          <p:cNvSpPr txBox="1"/>
          <p:nvPr>
            <p:ph idx="12" type="sldNum"/>
          </p:nvPr>
        </p:nvSpPr>
        <p:spPr>
          <a:xfrm>
            <a:off x="6457950" y="5296958"/>
            <a:ext cx="2057400" cy="30427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Relationship Id="rId4" Type="http://schemas.openxmlformats.org/officeDocument/2006/relationships/image" Target="../media/image11.png"/><Relationship Id="rId5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6.gif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6.png"/><Relationship Id="rId4" Type="http://schemas.openxmlformats.org/officeDocument/2006/relationships/image" Target="../media/image24.jpg"/><Relationship Id="rId5" Type="http://schemas.openxmlformats.org/officeDocument/2006/relationships/image" Target="../media/image10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4.jpg"/><Relationship Id="rId4" Type="http://schemas.openxmlformats.org/officeDocument/2006/relationships/hyperlink" Target="https://www.womansweekly.com/health/what-is-causing-your-knee-joint-pain-19670/" TargetMode="External"/><Relationship Id="rId5" Type="http://schemas.openxmlformats.org/officeDocument/2006/relationships/image" Target="../media/image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jpg"/><Relationship Id="rId4" Type="http://schemas.openxmlformats.org/officeDocument/2006/relationships/image" Target="../media/image22.jpg"/><Relationship Id="rId5" Type="http://schemas.openxmlformats.org/officeDocument/2006/relationships/hyperlink" Target="https://www.matterhackers.com/store/printer-accessories/silicon-wafer-print-bed-plate-200mm" TargetMode="External"/><Relationship Id="rId6" Type="http://schemas.openxmlformats.org/officeDocument/2006/relationships/hyperlink" Target="https://geckogloves.weebly.com/basic-micro-hair-developing-method.html" TargetMode="External"/><Relationship Id="rId7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5.jpg"/><Relationship Id="rId4" Type="http://schemas.openxmlformats.org/officeDocument/2006/relationships/image" Target="../media/image17.jpg"/><Relationship Id="rId9" Type="http://schemas.openxmlformats.org/officeDocument/2006/relationships/image" Target="../media/image2.png"/><Relationship Id="rId5" Type="http://schemas.openxmlformats.org/officeDocument/2006/relationships/image" Target="../media/image18.png"/><Relationship Id="rId6" Type="http://schemas.openxmlformats.org/officeDocument/2006/relationships/image" Target="../media/image23.png"/><Relationship Id="rId7" Type="http://schemas.openxmlformats.org/officeDocument/2006/relationships/hyperlink" Target="http://www.microchem.com/pdf/SU8_2-25.pdf" TargetMode="External"/><Relationship Id="rId8" Type="http://schemas.openxmlformats.org/officeDocument/2006/relationships/hyperlink" Target="http://www.microchem.com/pdf/SU8_2-25.pdf" TargetMode="Externa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g"/><Relationship Id="rId4" Type="http://schemas.openxmlformats.org/officeDocument/2006/relationships/image" Target="../media/image27.jpg"/><Relationship Id="rId9" Type="http://schemas.openxmlformats.org/officeDocument/2006/relationships/image" Target="../media/image2.png"/><Relationship Id="rId5" Type="http://schemas.openxmlformats.org/officeDocument/2006/relationships/image" Target="../media/image20.png"/><Relationship Id="rId6" Type="http://schemas.openxmlformats.org/officeDocument/2006/relationships/image" Target="../media/image26.png"/><Relationship Id="rId7" Type="http://schemas.openxmlformats.org/officeDocument/2006/relationships/hyperlink" Target="http://www.microchem.com/pdf/SU8_2-25.pdf" TargetMode="External"/><Relationship Id="rId8" Type="http://schemas.openxmlformats.org/officeDocument/2006/relationships/hyperlink" Target="https://www.sciencefriday.com/segments/how-uv-light-could-zap-the-flu-bug/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30.jpg"/><Relationship Id="rId4" Type="http://schemas.openxmlformats.org/officeDocument/2006/relationships/image" Target="../media/image29.jpg"/><Relationship Id="rId5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4.jpg"/><Relationship Id="rId4" Type="http://schemas.openxmlformats.org/officeDocument/2006/relationships/hyperlink" Target="http://www.memslab.net/uploads/1/1/5/5/11554938/73_reduced_resolution.pdf" TargetMode="External"/><Relationship Id="rId5" Type="http://schemas.openxmlformats.org/officeDocument/2006/relationships/image" Target="../media/image33.jpg"/><Relationship Id="rId6" Type="http://schemas.openxmlformats.org/officeDocument/2006/relationships/image" Target="../media/image31.png"/><Relationship Id="rId7" Type="http://schemas.openxmlformats.org/officeDocument/2006/relationships/hyperlink" Target="https://www.graphenea.com/pages/graphene" TargetMode="External"/><Relationship Id="rId8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5.jpg"/><Relationship Id="rId4" Type="http://schemas.openxmlformats.org/officeDocument/2006/relationships/image" Target="../media/image32.jpg"/><Relationship Id="rId5" Type="http://schemas.openxmlformats.org/officeDocument/2006/relationships/image" Target="../media/image38.png"/><Relationship Id="rId6" Type="http://schemas.openxmlformats.org/officeDocument/2006/relationships/hyperlink" Target="http://www.memslab.net/uploads/1/1/5/5/11554938/73_reduced_resolution.pdf" TargetMode="External"/><Relationship Id="rId7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32.jpg"/><Relationship Id="rId4" Type="http://schemas.openxmlformats.org/officeDocument/2006/relationships/image" Target="../media/image39.jpg"/><Relationship Id="rId5" Type="http://schemas.openxmlformats.org/officeDocument/2006/relationships/image" Target="../media/image37.jpg"/><Relationship Id="rId6" Type="http://schemas.openxmlformats.org/officeDocument/2006/relationships/hyperlink" Target="https://www.youtube.com/watch?v=Kfef0hU-DFU" TargetMode="External"/><Relationship Id="rId7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40.jpg"/><Relationship Id="rId4" Type="http://schemas.openxmlformats.org/officeDocument/2006/relationships/image" Target="../media/image41.jpg"/><Relationship Id="rId5" Type="http://schemas.openxmlformats.org/officeDocument/2006/relationships/image" Target="../media/image43.jpg"/><Relationship Id="rId6" Type="http://schemas.openxmlformats.org/officeDocument/2006/relationships/hyperlink" Target="https://shop.sculpt.com/smooth-on-ecoflex-00-35-2-gallon-kit.html" TargetMode="External"/><Relationship Id="rId7" Type="http://schemas.openxmlformats.org/officeDocument/2006/relationships/image" Target="../media/image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2.png"/><Relationship Id="rId4" Type="http://schemas.openxmlformats.org/officeDocument/2006/relationships/image" Target="../media/image48.png"/><Relationship Id="rId5" Type="http://schemas.openxmlformats.org/officeDocument/2006/relationships/image" Target="../media/image36.png"/><Relationship Id="rId6" Type="http://schemas.openxmlformats.org/officeDocument/2006/relationships/image" Target="../media/image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6.png"/><Relationship Id="rId4" Type="http://schemas.openxmlformats.org/officeDocument/2006/relationships/image" Target="../media/image2.png"/><Relationship Id="rId5" Type="http://schemas.openxmlformats.org/officeDocument/2006/relationships/image" Target="../media/image44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2.png"/><Relationship Id="rId4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1.png"/><Relationship Id="rId4" Type="http://schemas.openxmlformats.org/officeDocument/2006/relationships/image" Target="../media/image45.png"/><Relationship Id="rId5" Type="http://schemas.openxmlformats.org/officeDocument/2006/relationships/image" Target="../media/image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47.png"/><Relationship Id="rId4" Type="http://schemas.openxmlformats.org/officeDocument/2006/relationships/image" Target="../media/image57.png"/><Relationship Id="rId5" Type="http://schemas.openxmlformats.org/officeDocument/2006/relationships/image" Target="../media/image2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8.png"/><Relationship Id="rId4" Type="http://schemas.openxmlformats.org/officeDocument/2006/relationships/image" Target="../media/image46.png"/><Relationship Id="rId5" Type="http://schemas.openxmlformats.org/officeDocument/2006/relationships/image" Target="../media/image2.png"/><Relationship Id="rId6" Type="http://schemas.openxmlformats.org/officeDocument/2006/relationships/image" Target="../media/image5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4.png"/><Relationship Id="rId4" Type="http://schemas.openxmlformats.org/officeDocument/2006/relationships/image" Target="../media/image53.png"/><Relationship Id="rId5" Type="http://schemas.openxmlformats.org/officeDocument/2006/relationships/image" Target="../media/image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5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2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49.pn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61"/>
          <p:cNvSpPr txBox="1"/>
          <p:nvPr>
            <p:ph type="ctrTitle"/>
          </p:nvPr>
        </p:nvSpPr>
        <p:spPr>
          <a:xfrm>
            <a:off x="0" y="246300"/>
            <a:ext cx="9144000" cy="158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Ultra-thin Electronic Skin</a:t>
            </a:r>
            <a:r>
              <a:rPr lang="en" sz="40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 </a:t>
            </a:r>
            <a:endParaRPr sz="40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434343"/>
                </a:solidFill>
                <a:latin typeface="Arial Black"/>
                <a:ea typeface="Arial Black"/>
                <a:cs typeface="Arial Black"/>
                <a:sym typeface="Arial Black"/>
              </a:rPr>
              <a:t>for Real-Time Health Monitoring</a:t>
            </a:r>
            <a:endParaRPr sz="3600">
              <a:solidFill>
                <a:srgbClr val="434343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55" name="Google Shape;355;p61"/>
          <p:cNvSpPr txBox="1"/>
          <p:nvPr>
            <p:ph idx="1" type="subTitle"/>
          </p:nvPr>
        </p:nvSpPr>
        <p:spPr>
          <a:xfrm>
            <a:off x="0" y="4303750"/>
            <a:ext cx="2760300" cy="87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000000"/>
                </a:solidFill>
              </a:rPr>
              <a:t>Client &amp; Adviser: Dr. Liang Dong</a:t>
            </a:r>
            <a:endParaRPr sz="1400">
              <a:solidFill>
                <a:srgbClr val="000000"/>
              </a:solidFill>
            </a:endParaRPr>
          </a:p>
        </p:txBody>
      </p:sp>
      <p:sp>
        <p:nvSpPr>
          <p:cNvPr id="356" name="Google Shape;356;p61"/>
          <p:cNvSpPr txBox="1"/>
          <p:nvPr/>
        </p:nvSpPr>
        <p:spPr>
          <a:xfrm>
            <a:off x="2114400" y="4303750"/>
            <a:ext cx="6912000" cy="97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 State University</a:t>
            </a:r>
            <a:r>
              <a:rPr lang="en"/>
              <a:t> </a:t>
            </a:r>
            <a:endParaRPr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Spring 2019 - Senior Design </a:t>
            </a:r>
            <a:r>
              <a:rPr b="1" lang="en"/>
              <a:t>Team 20</a:t>
            </a:r>
            <a:endParaRPr b="1"/>
          </a:p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Justin Gordon, Omar ElSherbiny, Sangwon Lee, Sovann Chak, Sungmin Kang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7" name="Google Shape;357;p6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342925" y="1845600"/>
            <a:ext cx="2458149" cy="2458149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61"/>
          <p:cNvSpPr/>
          <p:nvPr/>
        </p:nvSpPr>
        <p:spPr>
          <a:xfrm>
            <a:off x="-222325" y="5468850"/>
            <a:ext cx="9694800" cy="246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9" name="Google Shape;359;p61"/>
          <p:cNvSpPr/>
          <p:nvPr/>
        </p:nvSpPr>
        <p:spPr>
          <a:xfrm>
            <a:off x="-222325" y="0"/>
            <a:ext cx="9694800" cy="246300"/>
          </a:xfrm>
          <a:prstGeom prst="rect">
            <a:avLst/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70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Software/Technology Platforms</a:t>
            </a:r>
            <a:endParaRPr/>
          </a:p>
        </p:txBody>
      </p:sp>
      <p:sp>
        <p:nvSpPr>
          <p:cNvPr id="450" name="Google Shape;450;p70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Xcode 10.1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in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iOS device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Drag and drop</a:t>
            </a:r>
            <a:endParaRPr/>
          </a:p>
          <a:p>
            <a:pPr indent="0" lvl="0" marL="9144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Swift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Extensive Frameworks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GCD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Bluetooth</a:t>
            </a:r>
            <a:endParaRPr/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…</a:t>
            </a:r>
            <a:endParaRPr/>
          </a:p>
          <a:p>
            <a:pPr indent="0" lvl="0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Made for Apple products</a:t>
            </a:r>
            <a:endParaRPr/>
          </a:p>
        </p:txBody>
      </p:sp>
      <p:pic>
        <p:nvPicPr>
          <p:cNvPr id="451" name="Google Shape;451;p70"/>
          <p:cNvPicPr preferRelativeResize="0"/>
          <p:nvPr/>
        </p:nvPicPr>
        <p:blipFill rotWithShape="1">
          <a:blip r:embed="rId3">
            <a:alphaModFix/>
          </a:blip>
          <a:srcRect b="-31836" l="-49121" r="-1051" t="-18336"/>
          <a:stretch/>
        </p:blipFill>
        <p:spPr>
          <a:xfrm>
            <a:off x="765900" y="758949"/>
            <a:ext cx="8240652" cy="5150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70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3" name="Google Shape;453;p70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800"/>
                        <a:t>Software/Technology Platforms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54" name="Google Shape;454;p70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55" name="Google Shape;455;p70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71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Raspberry Pi 3</a:t>
            </a:r>
            <a:endParaRPr>
              <a:solidFill>
                <a:srgbClr val="4D4D4D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rgbClr val="4D4D4D"/>
              </a:buClr>
              <a:buSzPts val="1800"/>
              <a:buChar char="●"/>
            </a:pPr>
            <a:r>
              <a:rPr lang="en">
                <a:solidFill>
                  <a:srgbClr val="4D4D4D"/>
                </a:solidFill>
              </a:rPr>
              <a:t>Each sensor has a corresponding page</a:t>
            </a:r>
            <a:endParaRPr>
              <a:solidFill>
                <a:srgbClr val="4D4D4D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●"/>
            </a:pPr>
            <a:r>
              <a:rPr lang="en">
                <a:solidFill>
                  <a:srgbClr val="4D4D4D"/>
                </a:solidFill>
              </a:rPr>
              <a:t>Simplicity is the goal</a:t>
            </a:r>
            <a:endParaRPr sz="2400">
              <a:solidFill>
                <a:srgbClr val="4D4D4D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MVC Architecture</a:t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461" name="Google Shape;461;p71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Design</a:t>
            </a:r>
            <a:endParaRPr/>
          </a:p>
        </p:txBody>
      </p:sp>
      <p:pic>
        <p:nvPicPr>
          <p:cNvPr id="462" name="Google Shape;462;p71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63" name="Google Shape;463;p71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Design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64" name="Google Shape;464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60653" y="494475"/>
            <a:ext cx="2536271" cy="4932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7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1700" y="3530664"/>
            <a:ext cx="4764824" cy="1524725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71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67" name="Google Shape;467;p71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72"/>
          <p:cNvSpPr txBox="1"/>
          <p:nvPr>
            <p:ph idx="1" type="body"/>
          </p:nvPr>
        </p:nvSpPr>
        <p:spPr>
          <a:xfrm>
            <a:off x="297650" y="1346275"/>
            <a:ext cx="5293500" cy="3641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E06666"/>
                </a:solidFill>
              </a:rPr>
              <a:t>Digital Micromirror Device(DMD)</a:t>
            </a:r>
            <a:endParaRPr b="1" sz="2100">
              <a:solidFill>
                <a:srgbClr val="E06666"/>
              </a:solidFill>
            </a:endParaRPr>
          </a:p>
          <a:p>
            <a:pPr indent="-1905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</a:rPr>
              <a:t>A </a:t>
            </a:r>
            <a:r>
              <a:rPr b="1" lang="en" sz="1600">
                <a:solidFill>
                  <a:srgbClr val="4D4D4D"/>
                </a:solidFill>
              </a:rPr>
              <a:t>programmable array of millions of micromirrors</a:t>
            </a:r>
            <a:r>
              <a:rPr lang="en" sz="1600">
                <a:solidFill>
                  <a:srgbClr val="4D4D4D"/>
                </a:solidFill>
              </a:rPr>
              <a:t> that could take the shape of the desired circuit</a:t>
            </a:r>
            <a:endParaRPr sz="1600">
              <a:solidFill>
                <a:srgbClr val="4D4D4D"/>
              </a:solidFill>
            </a:endParaRPr>
          </a:p>
          <a:p>
            <a:pPr indent="-1905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</a:rPr>
              <a:t>Light is illuminated on the DMD and the </a:t>
            </a:r>
            <a:r>
              <a:rPr b="1" lang="en" sz="1600">
                <a:solidFill>
                  <a:srgbClr val="4D4D4D"/>
                </a:solidFill>
              </a:rPr>
              <a:t>reflected image</a:t>
            </a:r>
            <a:r>
              <a:rPr lang="en" sz="1600">
                <a:solidFill>
                  <a:srgbClr val="4D4D4D"/>
                </a:solidFill>
              </a:rPr>
              <a:t> hits a resin surface that hardens upon exposure</a:t>
            </a:r>
            <a:endParaRPr sz="1600">
              <a:solidFill>
                <a:srgbClr val="4D4D4D"/>
              </a:solidFill>
            </a:endParaRPr>
          </a:p>
          <a:p>
            <a:pPr indent="-1905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b="1" lang="en" sz="1600">
                <a:solidFill>
                  <a:srgbClr val="4D4D4D"/>
                </a:solidFill>
              </a:rPr>
              <a:t>Optical challenges arise</a:t>
            </a:r>
            <a:endParaRPr sz="1600">
              <a:solidFill>
                <a:srgbClr val="4D4D4D"/>
              </a:solidFill>
            </a:endParaRPr>
          </a:p>
          <a:p>
            <a:pPr indent="-1905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b="1" lang="en" sz="1600">
                <a:solidFill>
                  <a:srgbClr val="4D4D4D"/>
                </a:solidFill>
              </a:rPr>
              <a:t>Requires a lot of research to be implemented</a:t>
            </a:r>
            <a:endParaRPr b="1" sz="1600">
              <a:solidFill>
                <a:srgbClr val="4D4D4D"/>
              </a:solidFill>
            </a:endParaRPr>
          </a:p>
        </p:txBody>
      </p:sp>
      <p:pic>
        <p:nvPicPr>
          <p:cNvPr id="473" name="Google Shape;473;p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01388" y="1248807"/>
            <a:ext cx="3031806" cy="90954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screenshot of a cell phone&#10;&#10;Description automatically generated" id="474" name="Google Shape;474;p7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956384" y="2445913"/>
            <a:ext cx="2651067" cy="25417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Google Shape;475;p7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72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77" name="Google Shape;477;p72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Fabrication technique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78" name="Google Shape;478;p7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73"/>
          <p:cNvSpPr txBox="1"/>
          <p:nvPr>
            <p:ph idx="1" type="body"/>
          </p:nvPr>
        </p:nvSpPr>
        <p:spPr>
          <a:xfrm>
            <a:off x="265925" y="1406325"/>
            <a:ext cx="85719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100">
                <a:solidFill>
                  <a:srgbClr val="E06666"/>
                </a:solidFill>
              </a:rPr>
              <a:t>Characteristics</a:t>
            </a:r>
            <a:endParaRPr b="1" sz="2100">
              <a:solidFill>
                <a:srgbClr val="E06666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100">
              <a:solidFill>
                <a:srgbClr val="E06666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Human sweat contains different types of ions, and compounds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Ion levels could indicate of hydration, electrolyte imbalance, and heat-stress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The goal is to develop a Band-Aid like sensor in a low-cost manufacturing process.</a:t>
            </a:r>
            <a:endParaRPr sz="1600">
              <a:solidFill>
                <a:srgbClr val="4D4D4D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600"/>
          </a:p>
        </p:txBody>
      </p:sp>
      <p:pic>
        <p:nvPicPr>
          <p:cNvPr id="484" name="Google Shape;484;p73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73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86" name="Google Shape;486;p73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Sweat Sensor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487" name="Google Shape;487;p7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2700" y="2857494"/>
            <a:ext cx="3048000" cy="2453650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7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74"/>
          <p:cNvSpPr txBox="1"/>
          <p:nvPr>
            <p:ph idx="1" type="body"/>
          </p:nvPr>
        </p:nvSpPr>
        <p:spPr>
          <a:xfrm>
            <a:off x="484000" y="154040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Use </a:t>
            </a:r>
            <a:r>
              <a:rPr b="1" lang="en" sz="1600">
                <a:solidFill>
                  <a:srgbClr val="4D4D4D"/>
                </a:solidFill>
              </a:rPr>
              <a:t>DMD</a:t>
            </a:r>
            <a:r>
              <a:rPr lang="en" sz="1600">
                <a:solidFill>
                  <a:srgbClr val="4D4D4D"/>
                </a:solidFill>
              </a:rPr>
              <a:t> if we can get help putting the 3D printer together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Use </a:t>
            </a:r>
            <a:r>
              <a:rPr b="1" lang="en" sz="1600">
                <a:solidFill>
                  <a:srgbClr val="4D4D4D"/>
                </a:solidFill>
              </a:rPr>
              <a:t>graphene</a:t>
            </a:r>
            <a:r>
              <a:rPr lang="en" sz="1600">
                <a:solidFill>
                  <a:srgbClr val="4D4D4D"/>
                </a:solidFill>
              </a:rPr>
              <a:t> or </a:t>
            </a:r>
            <a:r>
              <a:rPr b="1" lang="en" sz="1600">
                <a:solidFill>
                  <a:srgbClr val="4D4D4D"/>
                </a:solidFill>
              </a:rPr>
              <a:t>PDMS</a:t>
            </a:r>
            <a:endParaRPr b="1"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Use Dupont </a:t>
            </a:r>
            <a:r>
              <a:rPr b="1" lang="en" sz="1600">
                <a:solidFill>
                  <a:srgbClr val="4D4D4D"/>
                </a:solidFill>
              </a:rPr>
              <a:t>Pyralux sheet</a:t>
            </a:r>
            <a:r>
              <a:rPr lang="en" sz="1600">
                <a:solidFill>
                  <a:srgbClr val="4D4D4D"/>
                </a:solidFill>
              </a:rPr>
              <a:t>. Combination of copper and kapton</a:t>
            </a:r>
            <a:endParaRPr sz="1600">
              <a:solidFill>
                <a:srgbClr val="4D4D4D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600">
              <a:solidFill>
                <a:srgbClr val="4D4D4D"/>
              </a:solidFill>
            </a:endParaRPr>
          </a:p>
        </p:txBody>
      </p:sp>
      <p:pic>
        <p:nvPicPr>
          <p:cNvPr id="494" name="Google Shape;494;p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83940" y="2793445"/>
            <a:ext cx="4976125" cy="248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95" name="Google Shape;495;p74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496" name="Google Shape;496;p74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497" name="Google Shape;497;p74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Sweat Sensor-  Fabrication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98" name="Google Shape;498;p7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75"/>
          <p:cNvSpPr txBox="1"/>
          <p:nvPr>
            <p:ph idx="1" type="body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397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</a:rPr>
              <a:t>Design an ion-sensing electrode to detect desired ions.</a:t>
            </a:r>
            <a:endParaRPr sz="1600">
              <a:solidFill>
                <a:srgbClr val="4D4D4D"/>
              </a:solidFill>
            </a:endParaRPr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</a:rPr>
              <a:t>Ionophore (ion-selective)membrane is to be chosen to attract desired ions</a:t>
            </a:r>
            <a:endParaRPr sz="1600">
              <a:solidFill>
                <a:srgbClr val="4D4D4D"/>
              </a:solidFill>
            </a:endParaRPr>
          </a:p>
          <a:p>
            <a:pPr indent="-1778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>
                <a:solidFill>
                  <a:srgbClr val="4D4D4D"/>
                </a:solidFill>
              </a:rPr>
              <a:t>Potential difference between reference electrode and working electrode will be </a:t>
            </a:r>
            <a:r>
              <a:rPr lang="en">
                <a:solidFill>
                  <a:srgbClr val="4D4D4D"/>
                </a:solidFill>
              </a:rPr>
              <a:t>correlated</a:t>
            </a:r>
            <a:r>
              <a:rPr lang="en">
                <a:solidFill>
                  <a:srgbClr val="4D4D4D"/>
                </a:solidFill>
              </a:rPr>
              <a:t> to concentration of said ion</a:t>
            </a:r>
            <a:endParaRPr>
              <a:solidFill>
                <a:srgbClr val="4D4D4D"/>
              </a:solidFill>
            </a:endParaRPr>
          </a:p>
          <a:p>
            <a:pPr indent="-1651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 sz="1600">
                <a:solidFill>
                  <a:srgbClr val="4D4D4D"/>
                </a:solidFill>
              </a:rPr>
              <a:t>Research needed to know what kind of plating is needed on each electrode, and membrane identity to determine selectivity of elecrode</a:t>
            </a:r>
            <a:endParaRPr sz="1600">
              <a:solidFill>
                <a:srgbClr val="4D4D4D"/>
              </a:solidFill>
            </a:endParaRPr>
          </a:p>
          <a:p>
            <a:pPr indent="-6350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</a:pPr>
            <a:r>
              <a:t/>
            </a:r>
            <a:endParaRPr sz="1400">
              <a:solidFill>
                <a:srgbClr val="4D4D4D"/>
              </a:solidFill>
            </a:endParaRPr>
          </a:p>
        </p:txBody>
      </p:sp>
      <p:pic>
        <p:nvPicPr>
          <p:cNvPr id="504" name="Google Shape;504;p7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60574" y="3148623"/>
            <a:ext cx="4507175" cy="2303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75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75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507" name="Google Shape;507;p75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Sweat Sensor- </a:t>
                      </a:r>
                      <a:r>
                        <a:rPr b="1" lang="en" sz="3000"/>
                        <a:t> Sensing Electrodes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08" name="Google Shape;508;p7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p76"/>
          <p:cNvSpPr txBox="1"/>
          <p:nvPr>
            <p:ph idx="1" type="body"/>
          </p:nvPr>
        </p:nvSpPr>
        <p:spPr>
          <a:xfrm>
            <a:off x="552850" y="1632004"/>
            <a:ext cx="7886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RFID is what we are currently considering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Bluetooth is also an option but presents power challenges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RFID requires an antenna and antenna tuning</a:t>
            </a:r>
            <a:endParaRPr sz="1600">
              <a:solidFill>
                <a:srgbClr val="4D4D4D"/>
              </a:solidFill>
            </a:endParaRPr>
          </a:p>
          <a:p>
            <a:pPr indent="457200" lvl="0" marL="457200" rtl="0" algn="l">
              <a:spcBef>
                <a:spcPts val="40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D4D4D"/>
                </a:solidFill>
              </a:rPr>
              <a:t>Consult Dr. Nathan Neihart or Dr. Jiming Song</a:t>
            </a:r>
            <a:endParaRPr i="1" sz="1600"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0" lvl="0" marL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  <a:p>
            <a:pPr indent="-762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100"/>
          </a:p>
          <a:p>
            <a:pPr indent="-762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100"/>
          </a:p>
        </p:txBody>
      </p:sp>
      <p:grpSp>
        <p:nvGrpSpPr>
          <p:cNvPr id="514" name="Google Shape;514;p76"/>
          <p:cNvGrpSpPr/>
          <p:nvPr/>
        </p:nvGrpSpPr>
        <p:grpSpPr>
          <a:xfrm>
            <a:off x="1973694" y="3015911"/>
            <a:ext cx="4976026" cy="2465419"/>
            <a:chOff x="3062395" y="4001294"/>
            <a:chExt cx="4795245" cy="2478555"/>
          </a:xfrm>
        </p:grpSpPr>
        <p:pic>
          <p:nvPicPr>
            <p:cNvPr descr="Image result for rfid antenna bio-sensor" id="515" name="Google Shape;515;p7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3062395" y="4001294"/>
              <a:ext cx="4795245" cy="247855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16" name="Google Shape;516;p76"/>
            <p:cNvSpPr/>
            <p:nvPr/>
          </p:nvSpPr>
          <p:spPr>
            <a:xfrm>
              <a:off x="3099661" y="4246536"/>
              <a:ext cx="1162373" cy="573437"/>
            </a:xfrm>
            <a:prstGeom prst="rect">
              <a:avLst/>
            </a:prstGeom>
            <a:solidFill>
              <a:schemeClr val="lt1"/>
            </a:solidFill>
            <a:ln cap="flat" cmpd="sng" w="12700">
              <a:solidFill>
                <a:schemeClr val="lt1"/>
              </a:solidFill>
              <a:prstDash val="solid"/>
              <a:miter lim="800000"/>
              <a:headEnd len="sm" w="sm" type="none"/>
              <a:tailEnd len="sm" w="sm" type="none"/>
            </a:ln>
          </p:spPr>
          <p:txBody>
            <a:bodyPr anchorCtr="0" anchor="ctr" bIns="35550" lIns="71100" spcFirstLastPara="1" rIns="71100" wrap="square" tIns="3555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400" u="none" cap="none" strike="noStrik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aphicFrame>
        <p:nvGraphicFramePr>
          <p:cNvPr id="517" name="Google Shape;517;p76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Sweat Sensor- Communication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18" name="Google Shape;518;p76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76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20" name="Google Shape;520;p76"/>
          <p:cNvSpPr txBox="1"/>
          <p:nvPr/>
        </p:nvSpPr>
        <p:spPr>
          <a:xfrm>
            <a:off x="552849" y="1177075"/>
            <a:ext cx="78177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The sensor should be able to communicate with the application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1" name="Google Shape;521;p7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p77"/>
          <p:cNvSpPr txBox="1"/>
          <p:nvPr>
            <p:ph idx="1" type="body"/>
          </p:nvPr>
        </p:nvSpPr>
        <p:spPr>
          <a:xfrm>
            <a:off x="372100" y="1413000"/>
            <a:ext cx="85155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</a:rPr>
              <a:t>Ideally the sensor will communicate with the application using NFC RFID protocols</a:t>
            </a:r>
            <a:endParaRPr b="1" sz="1800">
              <a:solidFill>
                <a:srgbClr val="4D4D4D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</a:rPr>
              <a:t>Use a small RFID transponder chip.</a:t>
            </a:r>
            <a:endParaRPr b="1" sz="18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There is a plethora of commercial options, but the option we will consider first is the Melexsis MLX90129</a:t>
            </a:r>
            <a:endParaRPr sz="1600">
              <a:solidFill>
                <a:srgbClr val="4D4D4D"/>
              </a:solidFill>
            </a:endParaRPr>
          </a:p>
          <a:p>
            <a:pPr indent="-1778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>
                <a:solidFill>
                  <a:srgbClr val="4D4D4D"/>
                </a:solidFill>
              </a:rPr>
              <a:t>Used in published literature</a:t>
            </a:r>
            <a:endParaRPr>
              <a:solidFill>
                <a:srgbClr val="4D4D4D"/>
              </a:solidFill>
            </a:endParaRPr>
          </a:p>
          <a:p>
            <a:pPr indent="-1778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4D4D4D"/>
              </a:buClr>
              <a:buSzPts val="1600"/>
              <a:buChar char="•"/>
            </a:pPr>
            <a:r>
              <a:rPr lang="en">
                <a:solidFill>
                  <a:srgbClr val="4D4D4D"/>
                </a:solidFill>
              </a:rPr>
              <a:t>Requires significant programming to be used as a sensor</a:t>
            </a:r>
            <a:endParaRPr>
              <a:solidFill>
                <a:srgbClr val="4D4D4D"/>
              </a:solidFill>
            </a:endParaRPr>
          </a:p>
          <a:p>
            <a:pPr indent="-76200" lvl="2" marL="889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t/>
            </a:r>
            <a:endParaRPr sz="1100">
              <a:solidFill>
                <a:srgbClr val="4D4D4D"/>
              </a:solidFill>
            </a:endParaRPr>
          </a:p>
        </p:txBody>
      </p:sp>
      <p:pic>
        <p:nvPicPr>
          <p:cNvPr id="527" name="Google Shape;527;p7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6400" y="3686135"/>
            <a:ext cx="3155625" cy="45891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result for Melexis MLX90129" id="528" name="Google Shape;528;p7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85400" y="2729150"/>
            <a:ext cx="2459400" cy="24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9" name="Google Shape;529;p7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599574" y="4327230"/>
            <a:ext cx="2730950" cy="561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7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233176" y="5039093"/>
            <a:ext cx="3155614" cy="38274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7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3713" y="4327225"/>
            <a:ext cx="3521000" cy="419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77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77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534" name="Google Shape;534;p77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Sweat Sensor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35" name="Google Shape;535;p7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0" name="Google Shape;540;p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09500" y="2494975"/>
            <a:ext cx="3797474" cy="28481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41" name="Google Shape;541;p78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28850"/>
                <a:gridCol w="69258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3000"/>
                        <a:t>Mobility Sensor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cxnSp>
        <p:nvCxnSpPr>
          <p:cNvPr id="542" name="Google Shape;542;p78"/>
          <p:cNvCxnSpPr/>
          <p:nvPr/>
        </p:nvCxnSpPr>
        <p:spPr>
          <a:xfrm flipH="1" rot="-5400000">
            <a:off x="3838475" y="3917600"/>
            <a:ext cx="387000" cy="100200"/>
          </a:xfrm>
          <a:prstGeom prst="curvedConnector3">
            <a:avLst>
              <a:gd fmla="val 50000" name="adj1"/>
            </a:avLst>
          </a:prstGeom>
          <a:noFill/>
          <a:ln cap="flat" cmpd="sng" w="762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43" name="Google Shape;543;p78"/>
          <p:cNvCxnSpPr/>
          <p:nvPr/>
        </p:nvCxnSpPr>
        <p:spPr>
          <a:xfrm flipH="1" rot="10800000">
            <a:off x="2542400" y="4103600"/>
            <a:ext cx="1403700" cy="4086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544" name="Google Shape;544;p78"/>
          <p:cNvSpPr txBox="1"/>
          <p:nvPr/>
        </p:nvSpPr>
        <p:spPr>
          <a:xfrm>
            <a:off x="1138700" y="4411600"/>
            <a:ext cx="14037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Mobility Sensor</a:t>
            </a:r>
            <a:endParaRPr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78"/>
          <p:cNvSpPr txBox="1"/>
          <p:nvPr/>
        </p:nvSpPr>
        <p:spPr>
          <a:xfrm>
            <a:off x="2509500" y="5233800"/>
            <a:ext cx="41250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https://www.womansweekly.com/health/what-is-causing-your-knee-joint-pain-19670/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78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78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48" name="Google Shape;548;p78"/>
          <p:cNvSpPr txBox="1"/>
          <p:nvPr/>
        </p:nvSpPr>
        <p:spPr>
          <a:xfrm>
            <a:off x="552850" y="1177069"/>
            <a:ext cx="5241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Problem statement &amp; Conceptual sketch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Measuring resistivity by bending knee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Put string-shaped sensors on the knee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7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79"/>
          <p:cNvSpPr txBox="1"/>
          <p:nvPr>
            <p:ph idx="1" type="body"/>
          </p:nvPr>
        </p:nvSpPr>
        <p:spPr>
          <a:xfrm>
            <a:off x="721781" y="1758834"/>
            <a:ext cx="32217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Silicon wafer</a:t>
            </a:r>
            <a:endParaRPr b="1" sz="1800">
              <a:solidFill>
                <a:srgbClr val="4D4D4D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sz="1800">
              <a:solidFill>
                <a:srgbClr val="4D4D4D"/>
              </a:solidFill>
            </a:endParaRPr>
          </a:p>
        </p:txBody>
      </p:sp>
      <p:pic>
        <p:nvPicPr>
          <p:cNvPr id="555" name="Google Shape;555;p79"/>
          <p:cNvPicPr preferRelativeResize="0"/>
          <p:nvPr/>
        </p:nvPicPr>
        <p:blipFill rotWithShape="1">
          <a:blip r:embed="rId3">
            <a:alphaModFix/>
          </a:blip>
          <a:srcRect b="0" l="0" r="0" t="11284"/>
          <a:stretch/>
        </p:blipFill>
        <p:spPr>
          <a:xfrm>
            <a:off x="512736" y="2408401"/>
            <a:ext cx="3147490" cy="2326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6" name="Google Shape;556;p7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481839" y="2709437"/>
            <a:ext cx="2719261" cy="1527729"/>
          </a:xfrm>
          <a:prstGeom prst="rect">
            <a:avLst/>
          </a:prstGeom>
          <a:noFill/>
          <a:ln>
            <a:noFill/>
          </a:ln>
        </p:spPr>
      </p:pic>
      <p:sp>
        <p:nvSpPr>
          <p:cNvPr id="557" name="Google Shape;557;p79"/>
          <p:cNvSpPr txBox="1"/>
          <p:nvPr/>
        </p:nvSpPr>
        <p:spPr>
          <a:xfrm>
            <a:off x="5108025" y="1820690"/>
            <a:ext cx="4061400" cy="630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i="0" lang="en" sz="1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Su-8 &lt;- For photo-resistive</a:t>
            </a: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(1 ml)</a:t>
            </a:r>
            <a:endParaRPr b="1"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0" i="0" sz="22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58" name="Google Shape;558;p79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Fabrication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559" name="Google Shape;559;p79"/>
          <p:cNvSpPr txBox="1"/>
          <p:nvPr/>
        </p:nvSpPr>
        <p:spPr>
          <a:xfrm>
            <a:off x="254325" y="4732000"/>
            <a:ext cx="44043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https://www.matterhackers.com/store/printer-accessories/silicon-wafer-print-bed-plate-200mm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0" name="Google Shape;560;p79"/>
          <p:cNvSpPr txBox="1"/>
          <p:nvPr/>
        </p:nvSpPr>
        <p:spPr>
          <a:xfrm>
            <a:off x="4803425" y="4732000"/>
            <a:ext cx="37686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https://geckogloves.weebly.com/basic-micro-hair-developing-method.html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1" name="Google Shape;561;p79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62" name="Google Shape;562;p79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63" name="Google Shape;563;p79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Pattern Fabrication Steps</a:t>
            </a:r>
            <a:endParaRPr b="1" i="1" sz="19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p79"/>
          <p:cNvSpPr/>
          <p:nvPr/>
        </p:nvSpPr>
        <p:spPr>
          <a:xfrm>
            <a:off x="3724475" y="3158300"/>
            <a:ext cx="1259700" cy="63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5" name="Google Shape;565;p7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62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Statement</a:t>
            </a:r>
            <a:endParaRPr/>
          </a:p>
        </p:txBody>
      </p:sp>
      <p:sp>
        <p:nvSpPr>
          <p:cNvPr id="365" name="Google Shape;365;p62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Lack of options considering real-time health monitoring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Current technology is rather bulky and uncomfortable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very accessible outside of medical institutions 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366" name="Google Shape;366;p62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67" name="Google Shape;367;p62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2800"/>
                        <a:t>Problem Statement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68" name="Google Shape;368;p62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69" name="Google Shape;369;p62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0"/>
          <p:cNvSpPr txBox="1"/>
          <p:nvPr>
            <p:ph idx="1" type="body"/>
          </p:nvPr>
        </p:nvSpPr>
        <p:spPr>
          <a:xfrm>
            <a:off x="274250" y="1689350"/>
            <a:ext cx="4786200" cy="416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Spin Coater by thickness</a:t>
            </a:r>
            <a:endParaRPr b="1" sz="1800">
              <a:solidFill>
                <a:srgbClr val="4D4D4D"/>
              </a:solidFill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D4D4D"/>
                </a:solidFill>
              </a:rPr>
              <a:t>(500 rpm for 5 seconds, 900 rpm for 20 seconds)</a:t>
            </a:r>
            <a:r>
              <a:rPr b="1" lang="en" sz="1600">
                <a:solidFill>
                  <a:srgbClr val="4D4D4D"/>
                </a:solidFill>
              </a:rPr>
              <a:t> </a:t>
            </a:r>
            <a:r>
              <a:rPr b="1" lang="en" sz="1600">
                <a:solidFill>
                  <a:srgbClr val="4D4D4D"/>
                </a:solidFill>
              </a:rPr>
              <a:t> </a:t>
            </a:r>
            <a:endParaRPr b="1" sz="1600">
              <a:solidFill>
                <a:srgbClr val="4D4D4D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 b="1" sz="1800">
              <a:solidFill>
                <a:srgbClr val="4D4D4D"/>
              </a:solidFill>
            </a:endParaRPr>
          </a:p>
        </p:txBody>
      </p:sp>
      <p:pic>
        <p:nvPicPr>
          <p:cNvPr id="571" name="Google Shape;571;p80"/>
          <p:cNvPicPr preferRelativeResize="0"/>
          <p:nvPr/>
        </p:nvPicPr>
        <p:blipFill rotWithShape="1">
          <a:blip r:embed="rId3">
            <a:alphaModFix/>
          </a:blip>
          <a:srcRect b="7062" l="5570" r="5437" t="13231"/>
          <a:stretch/>
        </p:blipFill>
        <p:spPr>
          <a:xfrm>
            <a:off x="1427364" y="2529454"/>
            <a:ext cx="1547825" cy="1540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80"/>
          <p:cNvSpPr txBox="1"/>
          <p:nvPr/>
        </p:nvSpPr>
        <p:spPr>
          <a:xfrm>
            <a:off x="4741850" y="1689350"/>
            <a:ext cx="4043100" cy="5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i="0" lang="en" sz="1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After </a:t>
            </a: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soft-baking SU-8,</a:t>
            </a:r>
            <a:r>
              <a:rPr b="1" i="0" lang="en" sz="1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put photo mask</a:t>
            </a:r>
            <a:endParaRPr b="1" sz="1800">
              <a:solidFill>
                <a:srgbClr val="4D4D4D"/>
              </a:solidFill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3" name="Google Shape;573;p80"/>
          <p:cNvPicPr preferRelativeResize="0"/>
          <p:nvPr/>
        </p:nvPicPr>
        <p:blipFill rotWithShape="1">
          <a:blip r:embed="rId4">
            <a:alphaModFix/>
          </a:blip>
          <a:srcRect b="38525" l="18251" r="45398" t="0"/>
          <a:stretch/>
        </p:blipFill>
        <p:spPr>
          <a:xfrm rot="5400000">
            <a:off x="5960063" y="2302838"/>
            <a:ext cx="1408800" cy="18620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74" name="Google Shape;574;p80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Fabrication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75" name="Google Shape;575;p8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259288" y="4069875"/>
            <a:ext cx="1884000" cy="125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6" name="Google Shape;576;p8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33450" y="4045075"/>
            <a:ext cx="1862025" cy="1176375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80"/>
          <p:cNvSpPr txBox="1"/>
          <p:nvPr/>
        </p:nvSpPr>
        <p:spPr>
          <a:xfrm>
            <a:off x="1043125" y="5328275"/>
            <a:ext cx="2316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http://www.microchem.com/pdf/SU8_2-25.pdf</a:t>
            </a:r>
            <a:endParaRPr sz="800"/>
          </a:p>
        </p:txBody>
      </p:sp>
      <p:sp>
        <p:nvSpPr>
          <p:cNvPr id="578" name="Google Shape;578;p80"/>
          <p:cNvSpPr txBox="1"/>
          <p:nvPr/>
        </p:nvSpPr>
        <p:spPr>
          <a:xfrm>
            <a:off x="5506300" y="5328275"/>
            <a:ext cx="2316300" cy="26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8"/>
              </a:rPr>
              <a:t>http://www.microchem.com/pdf/SU8_2-25.pdf</a:t>
            </a:r>
            <a:endParaRPr sz="800"/>
          </a:p>
        </p:txBody>
      </p:sp>
      <p:pic>
        <p:nvPicPr>
          <p:cNvPr id="579" name="Google Shape;579;p80"/>
          <p:cNvPicPr preferRelativeResize="0"/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80" name="Google Shape;580;p80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81" name="Google Shape;581;p80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Pattern Fabrication Steps</a:t>
            </a:r>
            <a:endParaRPr b="1" i="1" sz="19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p80"/>
          <p:cNvSpPr/>
          <p:nvPr/>
        </p:nvSpPr>
        <p:spPr>
          <a:xfrm>
            <a:off x="3724475" y="3158300"/>
            <a:ext cx="1259700" cy="63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3" name="Google Shape;583;p8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87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Google Shape;588;p81"/>
          <p:cNvSpPr txBox="1"/>
          <p:nvPr>
            <p:ph idx="1" type="body"/>
          </p:nvPr>
        </p:nvSpPr>
        <p:spPr>
          <a:xfrm>
            <a:off x="5143425" y="1543900"/>
            <a:ext cx="3952500" cy="40893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Put SU-8 developer</a:t>
            </a:r>
            <a:endParaRPr b="1" sz="1800">
              <a:solidFill>
                <a:srgbClr val="4D4D4D"/>
              </a:solidFill>
            </a:endParaRPr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Try isopropyl alcohol on the edge </a:t>
            </a:r>
            <a:endParaRPr b="1" sz="1800">
              <a:solidFill>
                <a:srgbClr val="4D4D4D"/>
              </a:solidFill>
            </a:endParaRPr>
          </a:p>
          <a:p>
            <a:pPr indent="-1524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Clean with water and acetone</a:t>
            </a:r>
            <a:endParaRPr b="1" sz="1800">
              <a:solidFill>
                <a:srgbClr val="4D4D4D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pic>
        <p:nvPicPr>
          <p:cNvPr id="589" name="Google Shape;589;p8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5776" y="4198563"/>
            <a:ext cx="2063700" cy="1240787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81"/>
          <p:cNvSpPr txBox="1"/>
          <p:nvPr/>
        </p:nvSpPr>
        <p:spPr>
          <a:xfrm>
            <a:off x="424650" y="1543900"/>
            <a:ext cx="35049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i="0" lang="en" sz="1800" u="none" cap="none" strike="noStrike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UV-light and Post-bake</a:t>
            </a:r>
            <a:endParaRPr b="1" i="0" sz="1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8100" lvl="0" marL="177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1" name="Google Shape;591;p81"/>
          <p:cNvPicPr preferRelativeResize="0"/>
          <p:nvPr/>
        </p:nvPicPr>
        <p:blipFill rotWithShape="1">
          <a:blip r:embed="rId4">
            <a:alphaModFix/>
          </a:blip>
          <a:srcRect b="35011" l="32549" r="47058" t="27081"/>
          <a:stretch/>
        </p:blipFill>
        <p:spPr>
          <a:xfrm rot="5400000">
            <a:off x="6337225" y="2448824"/>
            <a:ext cx="1264100" cy="20636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92" name="Google Shape;592;p81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Fabrication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593" name="Google Shape;593;p8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35325" y="2221713"/>
            <a:ext cx="1841400" cy="154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4" name="Google Shape;594;p8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249577" y="2221713"/>
            <a:ext cx="1927974" cy="1544900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81"/>
          <p:cNvSpPr txBox="1"/>
          <p:nvPr/>
        </p:nvSpPr>
        <p:spPr>
          <a:xfrm>
            <a:off x="1258925" y="3897225"/>
            <a:ext cx="2297400" cy="19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7"/>
              </a:rPr>
              <a:t>http://www.microchem.com/pdf/SU8_2-25.pdf</a:t>
            </a:r>
            <a:endParaRPr sz="800"/>
          </a:p>
        </p:txBody>
      </p:sp>
      <p:sp>
        <p:nvSpPr>
          <p:cNvPr id="596" name="Google Shape;596;p81"/>
          <p:cNvSpPr txBox="1"/>
          <p:nvPr/>
        </p:nvSpPr>
        <p:spPr>
          <a:xfrm>
            <a:off x="692825" y="5349725"/>
            <a:ext cx="3688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/>
              </a:rPr>
              <a:t>https://www.sciencefriday.com/segments/how-uv-light-could-zap-the-flu-bug/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7" name="Google Shape;597;p81"/>
          <p:cNvPicPr preferRelativeResize="0"/>
          <p:nvPr/>
        </p:nvPicPr>
        <p:blipFill>
          <a:blip r:embed="rId9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598" name="Google Shape;598;p81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599" name="Google Shape;599;p81"/>
          <p:cNvSpPr/>
          <p:nvPr/>
        </p:nvSpPr>
        <p:spPr>
          <a:xfrm>
            <a:off x="4317200" y="3165675"/>
            <a:ext cx="1259700" cy="63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0" name="Google Shape;600;p81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19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Pattern Fabrication Steps</a:t>
            </a:r>
            <a:endParaRPr b="1" i="1" sz="19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1" name="Google Shape;601;p8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6" name="Google Shape;606;p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720725" y="2945975"/>
            <a:ext cx="2405025" cy="20213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07" name="Google Shape;607;p82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Fabrication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08" name="Google Shape;608;p8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4975" y="2998387"/>
            <a:ext cx="2618301" cy="1916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8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10" name="Google Shape;610;p82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11" name="Google Shape;611;p82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Making PDMS Molds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After getting positive pattern, prepare PDMS.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Mixing it with 10:1 ratio, and degassed for removing bubble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Then, pour it on the wafer gently.</a:t>
            </a:r>
            <a:endParaRPr b="1" i="1"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16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2" name="Google Shape;612;p82"/>
          <p:cNvSpPr/>
          <p:nvPr/>
        </p:nvSpPr>
        <p:spPr>
          <a:xfrm>
            <a:off x="3942150" y="3641638"/>
            <a:ext cx="1259700" cy="6300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3" name="Google Shape;613;p8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83"/>
          <p:cNvSpPr txBox="1"/>
          <p:nvPr>
            <p:ph idx="1" type="body"/>
          </p:nvPr>
        </p:nvSpPr>
        <p:spPr>
          <a:xfrm>
            <a:off x="628650" y="1684250"/>
            <a:ext cx="1891200" cy="53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15240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800"/>
              <a:buChar char="•"/>
            </a:pPr>
            <a:r>
              <a:rPr b="1" lang="en" sz="1800">
                <a:solidFill>
                  <a:srgbClr val="4D4D4D"/>
                </a:solidFill>
              </a:rPr>
              <a:t>Graphene</a:t>
            </a:r>
            <a:endParaRPr b="1" sz="1800">
              <a:solidFill>
                <a:srgbClr val="4D4D4D"/>
              </a:solidFill>
            </a:endParaRPr>
          </a:p>
        </p:txBody>
      </p:sp>
      <p:pic>
        <p:nvPicPr>
          <p:cNvPr id="619" name="Google Shape;619;p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72987" y="2085950"/>
            <a:ext cx="2545375" cy="1286750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83"/>
          <p:cNvSpPr txBox="1"/>
          <p:nvPr/>
        </p:nvSpPr>
        <p:spPr>
          <a:xfrm>
            <a:off x="4883400" y="2694525"/>
            <a:ext cx="4260600" cy="22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Covalently Bonded to 3, so Fourth Atom is Free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Large Intrinsic Mobility 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137160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(200,000cm2 V-1 s-1)</a:t>
            </a:r>
            <a:endParaRPr i="1"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20mg Graphene + 700nl Water + 300nl Ethanol -&gt; Sonication for 200 minutes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21" name="Google Shape;621;p83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Material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22" name="Google Shape;622;p83"/>
          <p:cNvSpPr txBox="1"/>
          <p:nvPr/>
        </p:nvSpPr>
        <p:spPr>
          <a:xfrm>
            <a:off x="0" y="5147450"/>
            <a:ext cx="3695100" cy="30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4"/>
              </a:rPr>
              <a:t>http://www.memslab.net/uploads/1/1/5/5/11554938/73_reduced_resolution.pdf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3" name="Google Shape;623;p8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6125" y="2636325"/>
            <a:ext cx="1626113" cy="2168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4" name="Google Shape;624;p8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54350" y="3682150"/>
            <a:ext cx="1782650" cy="1429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83"/>
          <p:cNvSpPr txBox="1"/>
          <p:nvPr/>
        </p:nvSpPr>
        <p:spPr>
          <a:xfrm>
            <a:off x="467575" y="3317925"/>
            <a:ext cx="2356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https://www.graphenea.com/pages/graphene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6" name="Google Shape;626;p83"/>
          <p:cNvPicPr preferRelativeResize="0"/>
          <p:nvPr/>
        </p:nvPicPr>
        <p:blipFill>
          <a:blip r:embed="rId8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83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28" name="Google Shape;628;p83"/>
          <p:cNvSpPr txBox="1"/>
          <p:nvPr/>
        </p:nvSpPr>
        <p:spPr>
          <a:xfrm>
            <a:off x="552850" y="1177075"/>
            <a:ext cx="6533400" cy="37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Flexible and Stretchable Material</a:t>
            </a:r>
            <a:endParaRPr b="1" i="1" sz="16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9" name="Google Shape;629;p8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3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" name="Google Shape;634;p84"/>
          <p:cNvPicPr preferRelativeResize="0"/>
          <p:nvPr/>
        </p:nvPicPr>
        <p:blipFill rotWithShape="1">
          <a:blip r:embed="rId3">
            <a:alphaModFix/>
          </a:blip>
          <a:srcRect b="27082" l="38234" r="34706" t="25858"/>
          <a:stretch/>
        </p:blipFill>
        <p:spPr>
          <a:xfrm>
            <a:off x="5340713" y="3135825"/>
            <a:ext cx="1359074" cy="127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84"/>
          <p:cNvPicPr preferRelativeResize="0"/>
          <p:nvPr/>
        </p:nvPicPr>
        <p:blipFill rotWithShape="1">
          <a:blip r:embed="rId4">
            <a:alphaModFix/>
          </a:blip>
          <a:srcRect b="5231" l="39217" r="23919" t="28385"/>
          <a:stretch/>
        </p:blipFill>
        <p:spPr>
          <a:xfrm rot="5400000">
            <a:off x="7580587" y="2973687"/>
            <a:ext cx="1314026" cy="15972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6" name="Google Shape;636;p84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</a:t>
                      </a:r>
                      <a:r>
                        <a:rPr b="1" lang="en" sz="3000"/>
                        <a:t>Patterning Process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37" name="Google Shape;637;p8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2935275"/>
            <a:ext cx="4601533" cy="1845325"/>
          </a:xfrm>
          <a:prstGeom prst="rect">
            <a:avLst/>
          </a:prstGeom>
          <a:noFill/>
          <a:ln>
            <a:noFill/>
          </a:ln>
        </p:spPr>
      </p:pic>
      <p:sp>
        <p:nvSpPr>
          <p:cNvPr id="638" name="Google Shape;638;p84"/>
          <p:cNvSpPr txBox="1"/>
          <p:nvPr/>
        </p:nvSpPr>
        <p:spPr>
          <a:xfrm>
            <a:off x="845300" y="4934400"/>
            <a:ext cx="3766800" cy="3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http://www.memslab.net/uploads/1/1/5/5/11554938/73_reduced_resolution.pdf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39" name="Google Shape;639;p84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40" name="Google Shape;640;p84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41" name="Google Shape;641;p84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Graphene patterning Process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After getting PDMS mold, put graphene on the mold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Then, remove graphene using scotch tape except for our pattern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2" name="Google Shape;642;p84"/>
          <p:cNvSpPr/>
          <p:nvPr/>
        </p:nvSpPr>
        <p:spPr>
          <a:xfrm>
            <a:off x="4601525" y="3656067"/>
            <a:ext cx="608700" cy="23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3" name="Google Shape;643;p84"/>
          <p:cNvSpPr/>
          <p:nvPr/>
        </p:nvSpPr>
        <p:spPr>
          <a:xfrm>
            <a:off x="6765025" y="3656067"/>
            <a:ext cx="608700" cy="2325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4" name="Google Shape;644;p8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48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9" name="Google Shape;649;p85"/>
          <p:cNvPicPr preferRelativeResize="0"/>
          <p:nvPr/>
        </p:nvPicPr>
        <p:blipFill rotWithShape="1">
          <a:blip r:embed="rId3">
            <a:alphaModFix/>
          </a:blip>
          <a:srcRect b="19754" l="48217" r="33820" t="42754"/>
          <a:stretch/>
        </p:blipFill>
        <p:spPr>
          <a:xfrm rot="5400000">
            <a:off x="489337" y="3694809"/>
            <a:ext cx="1383374" cy="1513850"/>
          </a:xfrm>
          <a:prstGeom prst="rect">
            <a:avLst/>
          </a:prstGeom>
          <a:noFill/>
          <a:ln>
            <a:noFill/>
          </a:ln>
        </p:spPr>
      </p:pic>
      <p:sp>
        <p:nvSpPr>
          <p:cNvPr id="650" name="Google Shape;650;p85"/>
          <p:cNvSpPr/>
          <p:nvPr/>
        </p:nvSpPr>
        <p:spPr>
          <a:xfrm>
            <a:off x="656471" y="4647304"/>
            <a:ext cx="148500" cy="1737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1" name="Google Shape;651;p85"/>
          <p:cNvSpPr/>
          <p:nvPr/>
        </p:nvSpPr>
        <p:spPr>
          <a:xfrm>
            <a:off x="1737894" y="4425468"/>
            <a:ext cx="148500" cy="173700"/>
          </a:xfrm>
          <a:prstGeom prst="ellipse">
            <a:avLst/>
          </a:prstGeom>
          <a:solidFill>
            <a:srgbClr val="FF0000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652" name="Google Shape;652;p85"/>
          <p:cNvCxnSpPr/>
          <p:nvPr/>
        </p:nvCxnSpPr>
        <p:spPr>
          <a:xfrm flipH="1" rot="-5400000">
            <a:off x="1802987" y="4637267"/>
            <a:ext cx="762000" cy="685800"/>
          </a:xfrm>
          <a:prstGeom prst="curvedConnector3">
            <a:avLst>
              <a:gd fmla="val 50000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cxnSp>
        <p:nvCxnSpPr>
          <p:cNvPr id="653" name="Google Shape;653;p85"/>
          <p:cNvCxnSpPr/>
          <p:nvPr/>
        </p:nvCxnSpPr>
        <p:spPr>
          <a:xfrm flipH="1" rot="-5400000">
            <a:off x="512690" y="4859111"/>
            <a:ext cx="762000" cy="685800"/>
          </a:xfrm>
          <a:prstGeom prst="curvedConnector3">
            <a:avLst>
              <a:gd fmla="val 74329" name="adj1"/>
            </a:avLst>
          </a:prstGeom>
          <a:noFill/>
          <a:ln cap="flat" cmpd="sng" w="9525">
            <a:solidFill>
              <a:schemeClr val="accent1"/>
            </a:solidFill>
            <a:prstDash val="solid"/>
            <a:miter lim="800000"/>
            <a:headEnd len="sm" w="sm" type="none"/>
            <a:tailEnd len="med" w="med" type="triangle"/>
          </a:ln>
        </p:spPr>
      </p:cxnSp>
      <p:sp>
        <p:nvSpPr>
          <p:cNvPr id="654" name="Google Shape;654;p85"/>
          <p:cNvSpPr txBox="1"/>
          <p:nvPr/>
        </p:nvSpPr>
        <p:spPr>
          <a:xfrm>
            <a:off x="1236612" y="5451221"/>
            <a:ext cx="82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Ag/AgCl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5" name="Google Shape;655;p85"/>
          <p:cNvSpPr txBox="1"/>
          <p:nvPr/>
        </p:nvSpPr>
        <p:spPr>
          <a:xfrm>
            <a:off x="2134694" y="5361168"/>
            <a:ext cx="826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Ag/AgCl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6" name="Google Shape;656;p85"/>
          <p:cNvSpPr txBox="1"/>
          <p:nvPr>
            <p:ph idx="1" type="body"/>
          </p:nvPr>
        </p:nvSpPr>
        <p:spPr>
          <a:xfrm>
            <a:off x="331175" y="1741512"/>
            <a:ext cx="3705600" cy="1549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</a:rPr>
              <a:t>Sensor Connecting</a:t>
            </a:r>
            <a:endParaRPr b="1" sz="18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Ag/AgCl at each side for connection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Make led out</a:t>
            </a:r>
            <a:endParaRPr sz="1600">
              <a:solidFill>
                <a:srgbClr val="4D4D4D"/>
              </a:solidFill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</a:rPr>
              <a:t>Cover with substrate</a:t>
            </a:r>
            <a:endParaRPr sz="1600">
              <a:solidFill>
                <a:srgbClr val="4D4D4D"/>
              </a:solidFill>
            </a:endParaRPr>
          </a:p>
          <a:p>
            <a:pPr indent="-3810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200"/>
              <a:buNone/>
            </a:pPr>
            <a:r>
              <a:t/>
            </a:r>
            <a:endParaRPr>
              <a:solidFill>
                <a:srgbClr val="4D4D4D"/>
              </a:solidFill>
            </a:endParaRPr>
          </a:p>
        </p:txBody>
      </p:sp>
      <p:sp>
        <p:nvSpPr>
          <p:cNvPr id="657" name="Google Shape;657;p85"/>
          <p:cNvSpPr txBox="1"/>
          <p:nvPr/>
        </p:nvSpPr>
        <p:spPr>
          <a:xfrm>
            <a:off x="4531575" y="1741500"/>
            <a:ext cx="4675500" cy="3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Data analysing</a:t>
            </a:r>
            <a:endParaRPr b="1"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Using Neulog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Using Bluetooth function in Neulo</a:t>
            </a: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Monitoring the result on the portable device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58" name="Google Shape;658;p85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Mobility Sensor - Measuring Process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59" name="Google Shape;659;p8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97450" y="3760050"/>
            <a:ext cx="1543500" cy="13833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60" name="Google Shape;660;p85"/>
          <p:cNvCxnSpPr/>
          <p:nvPr/>
        </p:nvCxnSpPr>
        <p:spPr>
          <a:xfrm>
            <a:off x="2048225" y="4461700"/>
            <a:ext cx="558600" cy="0"/>
          </a:xfrm>
          <a:prstGeom prst="straightConnector1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661" name="Google Shape;661;p8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5100" y="3483950"/>
            <a:ext cx="3792800" cy="1772125"/>
          </a:xfrm>
          <a:prstGeom prst="rect">
            <a:avLst/>
          </a:prstGeom>
          <a:noFill/>
          <a:ln>
            <a:noFill/>
          </a:ln>
        </p:spPr>
      </p:pic>
      <p:sp>
        <p:nvSpPr>
          <p:cNvPr id="662" name="Google Shape;662;p85"/>
          <p:cNvSpPr txBox="1"/>
          <p:nvPr/>
        </p:nvSpPr>
        <p:spPr>
          <a:xfrm>
            <a:off x="5315300" y="5233800"/>
            <a:ext cx="24924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 u="sng">
                <a:solidFill>
                  <a:schemeClr val="hlink"/>
                </a:solidFill>
                <a:hlinkClick r:id="rId6"/>
              </a:rPr>
              <a:t>https://www.youtube.com/watch?v=Kfef0hU-DFU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63" name="Google Shape;663;p85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64" name="Google Shape;664;p85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65" name="Google Shape;665;p85"/>
          <p:cNvSpPr txBox="1"/>
          <p:nvPr/>
        </p:nvSpPr>
        <p:spPr>
          <a:xfrm>
            <a:off x="552853" y="1177075"/>
            <a:ext cx="65334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Read data from Mobility Sensor</a:t>
            </a:r>
            <a:endParaRPr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8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0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1" name="Google Shape;671;p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14200" y="3295663"/>
            <a:ext cx="2429900" cy="182357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72" name="Google Shape;672;p86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04975"/>
                <a:gridCol w="69425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SzPts val="3400"/>
                        <a:buNone/>
                      </a:pPr>
                      <a:r>
                        <a:rPr b="1" lang="en" sz="3000"/>
                        <a:t>Limitation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673" name="Google Shape;673;p8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8650" y="3075900"/>
            <a:ext cx="1806526" cy="2263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4" name="Google Shape;674;p8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72075" y="3075900"/>
            <a:ext cx="1999850" cy="2263101"/>
          </a:xfrm>
          <a:prstGeom prst="rect">
            <a:avLst/>
          </a:prstGeom>
          <a:noFill/>
          <a:ln>
            <a:noFill/>
          </a:ln>
        </p:spPr>
      </p:pic>
      <p:sp>
        <p:nvSpPr>
          <p:cNvPr id="675" name="Google Shape;675;p86"/>
          <p:cNvSpPr txBox="1"/>
          <p:nvPr/>
        </p:nvSpPr>
        <p:spPr>
          <a:xfrm>
            <a:off x="5825050" y="5119250"/>
            <a:ext cx="3208200" cy="4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88900" lvl="0" marL="177800" rtl="0" algn="l">
              <a:lnSpc>
                <a:spcPct val="8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</a:pPr>
            <a:r>
              <a:rPr lang="en" sz="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https://shop.sculpt.com/smooth-on-ecoflex-00-35-2-gallon-kit.html</a:t>
            </a:r>
            <a:endParaRPr sz="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76" name="Google Shape;676;p86"/>
          <p:cNvPicPr preferRelativeResize="0"/>
          <p:nvPr/>
        </p:nvPicPr>
        <p:blipFill>
          <a:blip r:embed="rId7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86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78" name="Google Shape;678;p86"/>
          <p:cNvSpPr txBox="1"/>
          <p:nvPr/>
        </p:nvSpPr>
        <p:spPr>
          <a:xfrm>
            <a:off x="552850" y="1177069"/>
            <a:ext cx="52413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Limitation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Our substrate (Polyimide tape) is not that stretchable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How to solve it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Replace with </a:t>
            </a:r>
            <a:r>
              <a:rPr b="1"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eco-flex</a:t>
            </a:r>
            <a:endParaRPr b="1"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302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It is very stretchable substrate (at least 200%)</a:t>
            </a:r>
            <a:endParaRPr b="1" i="1" sz="21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9" name="Google Shape;679;p86"/>
          <p:cNvSpPr/>
          <p:nvPr/>
        </p:nvSpPr>
        <p:spPr>
          <a:xfrm>
            <a:off x="2532175" y="4102166"/>
            <a:ext cx="942900" cy="2106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E06666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0" name="Google Shape;680;p8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85" name="Google Shape;685;p87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ECG </a:t>
                      </a:r>
                      <a:r>
                        <a:rPr b="1" lang="en" sz="3000"/>
                        <a:t>Sensor</a:t>
                      </a:r>
                      <a:r>
                        <a:rPr b="1" lang="en" sz="3000"/>
                        <a:t> processing steps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686" name="Google Shape;686;p87"/>
          <p:cNvSpPr txBox="1"/>
          <p:nvPr/>
        </p:nvSpPr>
        <p:spPr>
          <a:xfrm>
            <a:off x="552839" y="1177080"/>
            <a:ext cx="52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 u="none" cap="none" strike="noStrike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ECG – Processing Steps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7" name="Google Shape;687;p87"/>
          <p:cNvSpPr txBox="1"/>
          <p:nvPr/>
        </p:nvSpPr>
        <p:spPr>
          <a:xfrm>
            <a:off x="340053" y="1715838"/>
            <a:ext cx="16764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Patient/User</a:t>
            </a:r>
            <a:endParaRPr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8" name="Google Shape;688;p87"/>
          <p:cNvSpPr txBox="1"/>
          <p:nvPr/>
        </p:nvSpPr>
        <p:spPr>
          <a:xfrm>
            <a:off x="2481847" y="1715849"/>
            <a:ext cx="11967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Signals</a:t>
            </a:r>
            <a:endParaRPr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9" name="Google Shape;689;p87"/>
          <p:cNvSpPr txBox="1"/>
          <p:nvPr/>
        </p:nvSpPr>
        <p:spPr>
          <a:xfrm>
            <a:off x="6969976" y="1715857"/>
            <a:ext cx="24423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Decision</a:t>
            </a:r>
            <a:endParaRPr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0" name="Google Shape;690;p87"/>
          <p:cNvSpPr txBox="1"/>
          <p:nvPr/>
        </p:nvSpPr>
        <p:spPr>
          <a:xfrm>
            <a:off x="4572001" y="1715850"/>
            <a:ext cx="1160100" cy="33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Processing</a:t>
            </a:r>
            <a:endParaRPr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6.googleusercontent.com/Gcz5_uEGrIX_K8HRKXYPDDI_TbfJmSIJpX1sD7jF28jaULYFjV64acbV9fGI6eopi7G2__ekCaKYkXFCrLllxf-lqpnJ6QuzMwKAkSxYAsnZG-9GPwkLhKtf6eCyrXe7INyp7t1X" id="691" name="Google Shape;691;p8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82392" y="2029867"/>
            <a:ext cx="1724500" cy="1684053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9335" y="2033151"/>
            <a:ext cx="1627117" cy="1627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3" name="Google Shape;693;p8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852946" y="2348978"/>
            <a:ext cx="2454478" cy="1287843"/>
          </a:xfrm>
          <a:prstGeom prst="rect">
            <a:avLst/>
          </a:prstGeom>
          <a:noFill/>
          <a:ln>
            <a:noFill/>
          </a:ln>
        </p:spPr>
      </p:pic>
      <p:sp>
        <p:nvSpPr>
          <p:cNvPr id="694" name="Google Shape;694;p87"/>
          <p:cNvSpPr txBox="1"/>
          <p:nvPr/>
        </p:nvSpPr>
        <p:spPr>
          <a:xfrm>
            <a:off x="7032501" y="2541669"/>
            <a:ext cx="1768500" cy="590100"/>
          </a:xfrm>
          <a:prstGeom prst="rect">
            <a:avLst/>
          </a:prstGeom>
          <a:noFill/>
          <a:ln cap="flat" cmpd="sng" w="3810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FF0000"/>
                </a:solidFill>
                <a:latin typeface="Arial Black"/>
                <a:ea typeface="Arial Black"/>
                <a:cs typeface="Arial Black"/>
                <a:sym typeface="Arial Black"/>
              </a:rPr>
              <a:t>67 BPM</a:t>
            </a:r>
            <a:endParaRPr sz="1400">
              <a:solidFill>
                <a:srgbClr val="FF0000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95" name="Google Shape;695;p87"/>
          <p:cNvSpPr/>
          <p:nvPr/>
        </p:nvSpPr>
        <p:spPr>
          <a:xfrm>
            <a:off x="1895949" y="2715586"/>
            <a:ext cx="568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6" name="Google Shape;696;p87"/>
          <p:cNvSpPr/>
          <p:nvPr/>
        </p:nvSpPr>
        <p:spPr>
          <a:xfrm>
            <a:off x="3653978" y="2715586"/>
            <a:ext cx="568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97" name="Google Shape;697;p87"/>
          <p:cNvSpPr/>
          <p:nvPr/>
        </p:nvSpPr>
        <p:spPr>
          <a:xfrm>
            <a:off x="6226089" y="2709362"/>
            <a:ext cx="568200" cy="3126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12700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8" name="Google Shape;698;p87"/>
          <p:cNvPicPr preferRelativeResize="0"/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87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00" name="Google Shape;700;p8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04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5" name="Google Shape;705;p88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ECG-</a:t>
                      </a:r>
                      <a:r>
                        <a:rPr b="1" lang="en" sz="3000"/>
                        <a:t> Electro</a:t>
                      </a:r>
                      <a:r>
                        <a:rPr b="1" lang="en" sz="3000"/>
                        <a:t>cardiography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06" name="Google Shape;706;p88"/>
          <p:cNvSpPr txBox="1"/>
          <p:nvPr/>
        </p:nvSpPr>
        <p:spPr>
          <a:xfrm>
            <a:off x="552853" y="1177075"/>
            <a:ext cx="6519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ECG - measures the electrical activity of the heartbeat</a:t>
            </a:r>
            <a:endParaRPr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5.googleusercontent.com/NXMg00ti61aDlvCd9C2-uStA7clWDg4xszjM9Sygda-GIyC4YYCPtAu5Pjd2YYJrUdMaT72Pkfe3Jbj9Zmy3J_QLsyUI4m-4DwQAlxvgqtLd1k2NLCXuAl0t2gTpKB4cqhe2s2U1" id="707" name="Google Shape;707;p8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44940" y="1689343"/>
            <a:ext cx="1643063" cy="2157413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88"/>
          <p:cNvSpPr txBox="1"/>
          <p:nvPr/>
        </p:nvSpPr>
        <p:spPr>
          <a:xfrm>
            <a:off x="527616" y="1689186"/>
            <a:ext cx="24423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endParaRPr sz="18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1mV range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 ~ 200Hz</a:t>
            </a:r>
            <a:endParaRPr sz="1600">
              <a:solidFill>
                <a:srgbClr val="4D4D4D"/>
              </a:solidFill>
            </a:endParaRPr>
          </a:p>
        </p:txBody>
      </p:sp>
      <p:sp>
        <p:nvSpPr>
          <p:cNvPr id="709" name="Google Shape;709;p88"/>
          <p:cNvSpPr txBox="1"/>
          <p:nvPr/>
        </p:nvSpPr>
        <p:spPr>
          <a:xfrm>
            <a:off x="527629" y="4444550"/>
            <a:ext cx="3612600" cy="102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Up to 12 leads model</a:t>
            </a:r>
            <a:endParaRPr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 Ground lead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Voltage difference between two lead</a:t>
            </a:r>
            <a:endParaRPr sz="1600">
              <a:solidFill>
                <a:srgbClr val="4D4D4D"/>
              </a:solidFill>
            </a:endParaRPr>
          </a:p>
        </p:txBody>
      </p:sp>
      <p:sp>
        <p:nvSpPr>
          <p:cNvPr id="710" name="Google Shape;710;p88"/>
          <p:cNvSpPr txBox="1"/>
          <p:nvPr/>
        </p:nvSpPr>
        <p:spPr>
          <a:xfrm>
            <a:off x="527626" y="2663525"/>
            <a:ext cx="4116900" cy="1718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Voltage</a:t>
            </a:r>
            <a:endParaRPr sz="18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(Sodium)Na / K  between Cell membrane -60mV ~ 40mV 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Electrical Stimulation from SA node 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Ground(reference voltage) on  Right ankle (Far from Heart)</a:t>
            </a:r>
            <a:endParaRPr sz="1600">
              <a:solidFill>
                <a:srgbClr val="4D4D4D"/>
              </a:solidFill>
            </a:endParaRPr>
          </a:p>
        </p:txBody>
      </p:sp>
      <p:pic>
        <p:nvPicPr>
          <p:cNvPr id="711" name="Google Shape;711;p88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12" name="Google Shape;712;p88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13" name="Google Shape;713;p88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14" name="Google Shape;714;p8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988000" y="2277775"/>
            <a:ext cx="2997300" cy="301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19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0" name="Google Shape;720;p89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ECG – Graphite</a:t>
                      </a:r>
                      <a:r>
                        <a:rPr b="1" lang="en" sz="3000"/>
                        <a:t> mixture electrode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21" name="Google Shape;721;p89"/>
          <p:cNvSpPr txBox="1"/>
          <p:nvPr/>
        </p:nvSpPr>
        <p:spPr>
          <a:xfrm>
            <a:off x="552839" y="1177080"/>
            <a:ext cx="52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Graphite mixture Electrode (P- Electrode)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2" name="Google Shape;722;p89"/>
          <p:cNvSpPr txBox="1"/>
          <p:nvPr/>
        </p:nvSpPr>
        <p:spPr>
          <a:xfrm>
            <a:off x="527629" y="1689175"/>
            <a:ext cx="3600600" cy="14874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Components</a:t>
            </a:r>
            <a:endParaRPr sz="1600">
              <a:solidFill>
                <a:srgbClr val="4D4D4D"/>
              </a:solidFill>
            </a:endParaRPr>
          </a:p>
          <a:p>
            <a:pPr indent="-2794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Graphite powder 30%</a:t>
            </a:r>
            <a:endParaRPr sz="1600">
              <a:solidFill>
                <a:srgbClr val="4D4D4D"/>
              </a:solidFill>
            </a:endParaRPr>
          </a:p>
          <a:p>
            <a:pPr indent="-2794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Polyvinyl Alcohol (PVA) 8%</a:t>
            </a:r>
            <a:endParaRPr sz="1600">
              <a:solidFill>
                <a:srgbClr val="4D4D4D"/>
              </a:solidFill>
            </a:endParaRPr>
          </a:p>
          <a:p>
            <a:pPr indent="-2794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Water 50%</a:t>
            </a:r>
            <a:endParaRPr sz="1600">
              <a:solidFill>
                <a:srgbClr val="4D4D4D"/>
              </a:solidFill>
            </a:endParaRPr>
          </a:p>
          <a:p>
            <a:pPr indent="-2794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Ethanol 8.5%</a:t>
            </a:r>
            <a:endParaRPr sz="1600">
              <a:solidFill>
                <a:srgbClr val="4D4D4D"/>
              </a:solidFill>
            </a:endParaRPr>
          </a:p>
          <a:p>
            <a:pPr indent="-279400" lvl="0" marL="2667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Butylene glycol 3.5%</a:t>
            </a:r>
            <a:endParaRPr sz="1600">
              <a:solidFill>
                <a:srgbClr val="4D4D4D"/>
              </a:solidFill>
            </a:endParaRPr>
          </a:p>
        </p:txBody>
      </p:sp>
      <p:pic>
        <p:nvPicPr>
          <p:cNvPr id="723" name="Google Shape;723;p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10258" y="1561963"/>
            <a:ext cx="4743450" cy="2350294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89"/>
          <p:cNvSpPr txBox="1"/>
          <p:nvPr/>
        </p:nvSpPr>
        <p:spPr>
          <a:xfrm>
            <a:off x="527626" y="3303775"/>
            <a:ext cx="4781700" cy="7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Characteristics</a:t>
            </a:r>
            <a:endParaRPr b="1"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165 Ohms /Square on average </a:t>
            </a:r>
            <a:r>
              <a:rPr lang="en" sz="12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(10 different samples)</a:t>
            </a:r>
            <a:endParaRPr sz="12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Easy to remove and attach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5" name="Google Shape;725;p89"/>
          <p:cNvSpPr txBox="1"/>
          <p:nvPr/>
        </p:nvSpPr>
        <p:spPr>
          <a:xfrm>
            <a:off x="552850" y="4225975"/>
            <a:ext cx="6969900" cy="1256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Reason for not using normal electrode</a:t>
            </a:r>
            <a:endParaRPr b="1"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Ag/AgCl electrodes are not suitable for wearable healthcare</a:t>
            </a: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devices 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which are intended for long-term continuous monitoring</a:t>
            </a:r>
            <a:endParaRPr sz="16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39700" lvl="0" marL="2286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t/>
            </a:r>
            <a:endParaRPr sz="14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26" name="Google Shape;726;p89"/>
          <p:cNvSpPr/>
          <p:nvPr/>
        </p:nvSpPr>
        <p:spPr>
          <a:xfrm>
            <a:off x="0" y="5429992"/>
            <a:ext cx="5309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ECG Monitoring Garment Using Conductive Carbon Paste for Reduced Motion Artifacts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27" name="Google Shape;727;p89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89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29" name="Google Shape;729;p89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63"/>
          <p:cNvSpPr txBox="1"/>
          <p:nvPr>
            <p:ph type="title"/>
          </p:nvPr>
        </p:nvSpPr>
        <p:spPr>
          <a:xfrm>
            <a:off x="311700" y="278147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Conceptual Sketch</a:t>
            </a:r>
            <a:endParaRPr/>
          </a:p>
        </p:txBody>
      </p:sp>
      <p:sp>
        <p:nvSpPr>
          <p:cNvPr id="375" name="Google Shape;375;p63"/>
          <p:cNvSpPr txBox="1"/>
          <p:nvPr>
            <p:ph idx="1" type="body"/>
          </p:nvPr>
        </p:nvSpPr>
        <p:spPr>
          <a:xfrm>
            <a:off x="470350" y="1130775"/>
            <a:ext cx="3337200" cy="4263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2 Systems:</a:t>
            </a:r>
            <a:endParaRPr b="1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Sensor System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ECG Sensor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Mobility Sensor (Accelerometer)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Sweat Sensor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Mobile System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Collection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Reports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Sensor Management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Visualization</a:t>
            </a:r>
            <a:endParaRPr/>
          </a:p>
        </p:txBody>
      </p:sp>
      <p:sp>
        <p:nvSpPr>
          <p:cNvPr id="376" name="Google Shape;376;p63"/>
          <p:cNvSpPr txBox="1"/>
          <p:nvPr>
            <p:ph idx="1" type="body"/>
          </p:nvPr>
        </p:nvSpPr>
        <p:spPr>
          <a:xfrm>
            <a:off x="5045175" y="0"/>
            <a:ext cx="3337200" cy="703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Use case</a:t>
            </a:r>
            <a:endParaRPr/>
          </a:p>
        </p:txBody>
      </p:sp>
      <p:graphicFrame>
        <p:nvGraphicFramePr>
          <p:cNvPr id="377" name="Google Shape;377;p63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2800"/>
                        <a:t>Conceptual Sketch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378" name="Google Shape;378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67000" y="1260575"/>
            <a:ext cx="3787653" cy="426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3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3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81" name="Google Shape;381;p63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2" name="Google Shape;382;p63"/>
          <p:cNvSpPr/>
          <p:nvPr/>
        </p:nvSpPr>
        <p:spPr>
          <a:xfrm>
            <a:off x="4849825" y="3175000"/>
            <a:ext cx="682500" cy="412800"/>
          </a:xfrm>
          <a:prstGeom prst="ellipse">
            <a:avLst/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83" name="Google Shape;383;p63"/>
          <p:cNvSpPr/>
          <p:nvPr/>
        </p:nvSpPr>
        <p:spPr>
          <a:xfrm rot="1430585">
            <a:off x="4235797" y="3214872"/>
            <a:ext cx="672384" cy="95098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35" name="Google Shape;735;p90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55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ECG – Graphite</a:t>
                      </a:r>
                      <a:r>
                        <a:rPr b="1" lang="en" sz="3000"/>
                        <a:t> mixture electrode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36" name="Google Shape;736;p90"/>
          <p:cNvSpPr txBox="1"/>
          <p:nvPr/>
        </p:nvSpPr>
        <p:spPr>
          <a:xfrm>
            <a:off x="552839" y="1177080"/>
            <a:ext cx="52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Why we choose Graphite mixture electrode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lh4.googleusercontent.com/opew0yqoLrNgn08eDTqDp1wJaKTMl4A6HqW2dGw6k2ZoF-kl4dS-vcKK06KExn2E5mDfcnBrzQYS36eMKfKjXiFFLytNDVlrCku0kUGeCS1ue9Vfe2MnVwHUJS2AiWO_r-yoZmW0" id="737" name="Google Shape;737;p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96870" y="3340377"/>
            <a:ext cx="4457700" cy="16287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lh3.googleusercontent.com/9fpZn6L6DXkii7gob4yTvrmJlPT9txQdMRF3eARPUEle-ZCPdsm_nvKpD7UK2j9whbplR7j5_UM_IVLsEvolZx9-3fNYyXLTk1nsFEcM_qvehF8Jk9cHllyk63h2B8F-4u2fof7y" id="738" name="Google Shape;738;p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4264" y="1561801"/>
            <a:ext cx="4271406" cy="3141947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90"/>
          <p:cNvSpPr/>
          <p:nvPr/>
        </p:nvSpPr>
        <p:spPr>
          <a:xfrm>
            <a:off x="295888" y="3841537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40" name="Google Shape;740;p90"/>
          <p:cNvSpPr txBox="1"/>
          <p:nvPr/>
        </p:nvSpPr>
        <p:spPr>
          <a:xfrm>
            <a:off x="527625" y="1689175"/>
            <a:ext cx="4929300" cy="1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Advantage</a:t>
            </a:r>
            <a:endParaRPr b="1" sz="1800">
              <a:solidFill>
                <a:srgbClr val="4D4D4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Normal ECG use</a:t>
            </a: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 gel(can irritate the human skin)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High conductivity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Reusable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Flexible</a:t>
            </a:r>
            <a:endParaRPr sz="1600">
              <a:solidFill>
                <a:srgbClr val="4D4D4D"/>
              </a:solidFill>
            </a:endParaRPr>
          </a:p>
          <a:p>
            <a:pPr indent="-241300" lvl="0" marL="228600" marR="0" rtl="0" algn="l">
              <a:spcBef>
                <a:spcPts val="0"/>
              </a:spcBef>
              <a:spcAft>
                <a:spcPts val="0"/>
              </a:spcAft>
              <a:buClr>
                <a:srgbClr val="4D4D4D"/>
              </a:buClr>
              <a:buSzPts val="1600"/>
              <a:buFont typeface="Calibri"/>
              <a:buChar char="-"/>
            </a:pPr>
            <a:r>
              <a:rPr lang="en" sz="1600">
                <a:solidFill>
                  <a:srgbClr val="4D4D4D"/>
                </a:solidFill>
                <a:latin typeface="Calibri"/>
                <a:ea typeface="Calibri"/>
                <a:cs typeface="Calibri"/>
                <a:sym typeface="Calibri"/>
              </a:rPr>
              <a:t>Low Contact impedance</a:t>
            </a:r>
            <a:endParaRPr sz="1600">
              <a:solidFill>
                <a:srgbClr val="4D4D4D"/>
              </a:solidFill>
            </a:endParaRPr>
          </a:p>
        </p:txBody>
      </p:sp>
      <p:sp>
        <p:nvSpPr>
          <p:cNvPr id="741" name="Google Shape;741;p90"/>
          <p:cNvSpPr txBox="1"/>
          <p:nvPr/>
        </p:nvSpPr>
        <p:spPr>
          <a:xfrm>
            <a:off x="2161079" y="4969144"/>
            <a:ext cx="3957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39.4%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55.3% 	100%</a:t>
            </a:r>
            <a:endParaRPr sz="1100"/>
          </a:p>
        </p:txBody>
      </p:sp>
      <p:sp>
        <p:nvSpPr>
          <p:cNvPr id="742" name="Google Shape;742;p90"/>
          <p:cNvSpPr/>
          <p:nvPr/>
        </p:nvSpPr>
        <p:spPr>
          <a:xfrm>
            <a:off x="0" y="5429992"/>
            <a:ext cx="5309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ECG Monitoring Garment Using Conductive Carbon Paste for Reduced Motion Artifacts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43" name="Google Shape;743;p90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44" name="Google Shape;744;p90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45" name="Google Shape;745;p90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50" name="Shape 7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1" name="Google Shape;751;p91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558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ECG – Graphite</a:t>
                      </a:r>
                      <a:r>
                        <a:rPr b="1" lang="en" sz="3000"/>
                        <a:t> mixture electrode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752" name="Google Shape;752;p91"/>
          <p:cNvSpPr txBox="1"/>
          <p:nvPr/>
        </p:nvSpPr>
        <p:spPr>
          <a:xfrm>
            <a:off x="552839" y="1177080"/>
            <a:ext cx="52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Why we choose Graphite mixture electrode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53" name="Google Shape;753;p91"/>
          <p:cNvSpPr/>
          <p:nvPr/>
        </p:nvSpPr>
        <p:spPr>
          <a:xfrm>
            <a:off x="295888" y="3841537"/>
            <a:ext cx="45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4" name="Google Shape;754;p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138976" y="1898073"/>
            <a:ext cx="7005022" cy="36712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5" name="Google Shape;755;p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5888" y="3157126"/>
            <a:ext cx="1843088" cy="892969"/>
          </a:xfrm>
          <a:prstGeom prst="rect">
            <a:avLst/>
          </a:prstGeom>
          <a:noFill/>
          <a:ln>
            <a:noFill/>
          </a:ln>
        </p:spPr>
      </p:pic>
      <p:sp>
        <p:nvSpPr>
          <p:cNvPr id="756" name="Google Shape;756;p91"/>
          <p:cNvSpPr/>
          <p:nvPr/>
        </p:nvSpPr>
        <p:spPr>
          <a:xfrm>
            <a:off x="0" y="5429992"/>
            <a:ext cx="5309400" cy="2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ECG Monitoring Garment Using Conductive Carbon Paste for Reduced Motion Artifacts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57" name="Google Shape;757;p91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58" name="Google Shape;758;p91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59" name="Google Shape;759;p91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3" name="Shape 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4" name="Google Shape;764;p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876" y="1758451"/>
            <a:ext cx="3991000" cy="30203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65" name="Google Shape;765;p92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Mixture with CNT and PDMS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66" name="Google Shape;766;p9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310657" y="3426235"/>
            <a:ext cx="3519463" cy="1453610"/>
          </a:xfrm>
          <a:prstGeom prst="rect">
            <a:avLst/>
          </a:prstGeom>
          <a:noFill/>
          <a:ln>
            <a:noFill/>
          </a:ln>
        </p:spPr>
      </p:pic>
      <p:sp>
        <p:nvSpPr>
          <p:cNvPr id="767" name="Google Shape;767;p92"/>
          <p:cNvSpPr txBox="1"/>
          <p:nvPr/>
        </p:nvSpPr>
        <p:spPr>
          <a:xfrm>
            <a:off x="552839" y="1177080"/>
            <a:ext cx="5241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CNT</a:t>
            </a: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 and PDMS composite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8" name="Google Shape;768;p92"/>
          <p:cNvSpPr txBox="1"/>
          <p:nvPr/>
        </p:nvSpPr>
        <p:spPr>
          <a:xfrm>
            <a:off x="4007199" y="3023025"/>
            <a:ext cx="5078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Red line CNT/PDMS electrode / Black line Ag/AgCl electrode.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9" name="Google Shape;769;p92"/>
          <p:cNvSpPr txBox="1"/>
          <p:nvPr/>
        </p:nvSpPr>
        <p:spPr>
          <a:xfrm>
            <a:off x="4079882" y="4927530"/>
            <a:ext cx="4363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 can make flexible (use in </a:t>
            </a: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Mobility</a:t>
            </a:r>
            <a:r>
              <a:rPr lang="en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sensor )</a:t>
            </a: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70" name="Google Shape;770;p92"/>
          <p:cNvSpPr/>
          <p:nvPr/>
        </p:nvSpPr>
        <p:spPr>
          <a:xfrm>
            <a:off x="88866" y="5283019"/>
            <a:ext cx="45720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Simple and cost-efective method of highly conductive and elastic carbon nanotube/ polydimethylsiloxane composite for wearable electronics</a:t>
            </a:r>
            <a:endParaRPr i="1"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71" name="Google Shape;771;p92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72" name="Google Shape;772;p92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pic>
        <p:nvPicPr>
          <p:cNvPr id="773" name="Google Shape;773;p9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03675" y="1613157"/>
            <a:ext cx="4608049" cy="1373505"/>
          </a:xfrm>
          <a:prstGeom prst="rect">
            <a:avLst/>
          </a:prstGeom>
          <a:noFill/>
          <a:ln>
            <a:noFill/>
          </a:ln>
        </p:spPr>
      </p:pic>
      <p:sp>
        <p:nvSpPr>
          <p:cNvPr id="774" name="Google Shape;774;p92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78" name="Shape 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9" name="Google Shape;779;p93"/>
          <p:cNvGrpSpPr/>
          <p:nvPr/>
        </p:nvGrpSpPr>
        <p:grpSpPr>
          <a:xfrm>
            <a:off x="1048500" y="1759943"/>
            <a:ext cx="7047000" cy="3148937"/>
            <a:chOff x="559800" y="286306"/>
            <a:chExt cx="9396000" cy="3778724"/>
          </a:xfrm>
        </p:grpSpPr>
        <p:sp>
          <p:nvSpPr>
            <p:cNvPr id="780" name="Google Shape;780;p93"/>
            <p:cNvSpPr/>
            <p:nvPr/>
          </p:nvSpPr>
          <p:spPr>
            <a:xfrm>
              <a:off x="559800" y="286306"/>
              <a:ext cx="1512000" cy="1512000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93"/>
            <p:cNvSpPr/>
            <p:nvPr/>
          </p:nvSpPr>
          <p:spPr>
            <a:xfrm>
              <a:off x="559800" y="1960791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93"/>
            <p:cNvSpPr txBox="1"/>
            <p:nvPr/>
          </p:nvSpPr>
          <p:spPr>
            <a:xfrm>
              <a:off x="559800" y="1960791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Software Engineers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3" name="Google Shape;783;p93"/>
            <p:cNvSpPr/>
            <p:nvPr/>
          </p:nvSpPr>
          <p:spPr>
            <a:xfrm>
              <a:off x="559800" y="2684366"/>
              <a:ext cx="4320000" cy="138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93"/>
            <p:cNvSpPr txBox="1"/>
            <p:nvPr/>
          </p:nvSpPr>
          <p:spPr>
            <a:xfrm>
              <a:off x="559800" y="2684366"/>
              <a:ext cx="4320000" cy="138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Justin</a:t>
              </a: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Software development and device communication research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Sovann</a:t>
              </a: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Software architect and application developer</a:t>
              </a:r>
              <a:endParaRPr sz="1100"/>
            </a:p>
          </p:txBody>
        </p:sp>
        <p:sp>
          <p:nvSpPr>
            <p:cNvPr id="785" name="Google Shape;785;p93"/>
            <p:cNvSpPr/>
            <p:nvPr/>
          </p:nvSpPr>
          <p:spPr>
            <a:xfrm>
              <a:off x="5635800" y="286306"/>
              <a:ext cx="1512000" cy="1512000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93"/>
            <p:cNvSpPr/>
            <p:nvPr/>
          </p:nvSpPr>
          <p:spPr>
            <a:xfrm>
              <a:off x="5635800" y="1960791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93"/>
            <p:cNvSpPr txBox="1"/>
            <p:nvPr/>
          </p:nvSpPr>
          <p:spPr>
            <a:xfrm>
              <a:off x="5635800" y="1960791"/>
              <a:ext cx="4320000" cy="648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800"/>
                <a:buFont typeface="Calibri"/>
                <a:buNone/>
              </a:pPr>
              <a:r>
                <a:rPr b="1" i="0" lang="en" sz="2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Electrical Engineers</a:t>
              </a:r>
              <a:endPara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8" name="Google Shape;788;p93"/>
            <p:cNvSpPr/>
            <p:nvPr/>
          </p:nvSpPr>
          <p:spPr>
            <a:xfrm>
              <a:off x="5635800" y="2684366"/>
              <a:ext cx="4320000" cy="138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71100" lIns="71100" spcFirstLastPara="1" rIns="71100" wrap="square" tIns="711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93"/>
            <p:cNvSpPr txBox="1"/>
            <p:nvPr/>
          </p:nvSpPr>
          <p:spPr>
            <a:xfrm>
              <a:off x="5635800" y="2684366"/>
              <a:ext cx="4320000" cy="1380664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Omar</a:t>
              </a: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DMD printer research and sweat sensor design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Sangwon</a:t>
              </a: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DMD printer research and ECG design</a:t>
              </a:r>
              <a:endParaRPr sz="1100"/>
            </a:p>
            <a:p>
              <a:pPr indent="0" lvl="0" marL="0" marR="0" rtl="0" algn="l">
                <a:lnSpc>
                  <a:spcPct val="90000"/>
                </a:lnSpc>
                <a:spcBef>
                  <a:spcPts val="500"/>
                </a:spcBef>
                <a:spcAft>
                  <a:spcPts val="0"/>
                </a:spcAft>
                <a:buClr>
                  <a:schemeClr val="dk1"/>
                </a:buClr>
                <a:buSzPts val="1300"/>
                <a:buFont typeface="Calibri"/>
                <a:buNone/>
              </a:pPr>
              <a:r>
                <a:rPr b="1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SungMin</a:t>
              </a:r>
              <a:r>
                <a:rPr b="0" i="0" lang="en" sz="13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: Mobility sensor design and PDMS development</a:t>
              </a:r>
              <a:endParaRPr sz="1100"/>
            </a:p>
          </p:txBody>
        </p:sp>
      </p:grpSp>
      <p:graphicFrame>
        <p:nvGraphicFramePr>
          <p:cNvPr id="790" name="Google Shape;790;p93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Project Team Tasks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791" name="Google Shape;791;p93"/>
          <p:cNvPicPr preferRelativeResize="0"/>
          <p:nvPr/>
        </p:nvPicPr>
        <p:blipFill>
          <a:blip r:embed="rId5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792" name="Google Shape;792;p93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793" name="Google Shape;793;p93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797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Google Shape;798;p94"/>
          <p:cNvSpPr txBox="1"/>
          <p:nvPr>
            <p:ph idx="1" type="body"/>
          </p:nvPr>
        </p:nvSpPr>
        <p:spPr>
          <a:xfrm>
            <a:off x="852322" y="1898478"/>
            <a:ext cx="4850900" cy="2875511"/>
          </a:xfrm>
          <a:prstGeom prst="rect">
            <a:avLst/>
          </a:prstGeom>
          <a:noFill/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-18415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On schedule:</a:t>
            </a:r>
            <a:endParaRPr sz="1100"/>
          </a:p>
          <a:p>
            <a:pPr indent="-1841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100"/>
              <a:t>Software prototype</a:t>
            </a:r>
            <a:endParaRPr sz="1100"/>
          </a:p>
          <a:p>
            <a:pPr indent="-1841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100"/>
              <a:t>Mobility sensor</a:t>
            </a:r>
            <a:endParaRPr sz="1100"/>
          </a:p>
          <a:p>
            <a:pPr indent="-184150" lvl="0" marL="177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900"/>
              <a:t>Behind schedule:</a:t>
            </a:r>
            <a:endParaRPr sz="1100"/>
          </a:p>
          <a:p>
            <a:pPr indent="-1841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100"/>
              <a:t>Sweat sensor</a:t>
            </a:r>
            <a:endParaRPr sz="1100"/>
          </a:p>
          <a:p>
            <a:pPr indent="-1841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100"/>
              <a:t>ECG</a:t>
            </a:r>
            <a:endParaRPr sz="1100"/>
          </a:p>
          <a:p>
            <a:pPr indent="-184150" lvl="1" marL="533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" sz="1100"/>
              <a:t>Initial plan was to build the 3D printer first</a:t>
            </a:r>
            <a:endParaRPr sz="1100"/>
          </a:p>
        </p:txBody>
      </p:sp>
      <p:sp>
        <p:nvSpPr>
          <p:cNvPr id="799" name="Google Shape;799;p94"/>
          <p:cNvSpPr/>
          <p:nvPr/>
        </p:nvSpPr>
        <p:spPr>
          <a:xfrm>
            <a:off x="7566660" y="0"/>
            <a:ext cx="1577340" cy="5715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00" name="Google Shape;800;p94"/>
          <p:cNvSpPr/>
          <p:nvPr/>
        </p:nvSpPr>
        <p:spPr>
          <a:xfrm>
            <a:off x="6686550" y="1965761"/>
            <a:ext cx="1605129" cy="1783477"/>
          </a:xfrm>
          <a:prstGeom prst="ellipse">
            <a:avLst/>
          </a:prstGeom>
          <a:solidFill>
            <a:srgbClr val="FFFFFF"/>
          </a:solidFill>
          <a:ln cap="flat" cmpd="sng" w="22225">
            <a:solidFill>
              <a:schemeClr val="accent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ScheduleEventAction" id="801" name="Google Shape;801;p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60490" y="2381251"/>
            <a:ext cx="857249" cy="85724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02" name="Google Shape;802;p94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Current Status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03" name="Google Shape;803;p94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07" name="Shape 8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08" name="Google Shape;808;p95"/>
          <p:cNvGraphicFramePr/>
          <p:nvPr/>
        </p:nvGraphicFramePr>
        <p:xfrm>
          <a:off x="628650" y="26855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{8B24DA3C-2F4D-40D1-9F0E-48FDD40C82DF}</a:tableStyleId>
              </a:tblPr>
              <a:tblGrid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80025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  <a:gridCol w="300250"/>
              </a:tblGrid>
              <a:tr h="10422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1 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2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3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4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5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6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7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8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9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10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11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12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Week 13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</a:tr>
              <a:tr h="109450">
                <a:tc gridSpan="10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Finish Software  Prototype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Research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Sweat Sensor Fabrication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Sweat Sensor Testing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With Software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Mobility Sensor Fabrication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Mobility Sensor Testing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With Software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 gridSpan="4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Sensor Research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 Fabrication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9BC2E6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ECG Testing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Testing With Software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D966"/>
                    </a:solidFill>
                  </a:tcPr>
                </a:tc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Final Presenation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4B084"/>
                    </a:solidFill>
                  </a:tcPr>
                </a:tc>
                <a:tc hMerge="1"/>
                <a:tc hMerge="1"/>
              </a:tr>
              <a:tr h="10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94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 gridSpan="8"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Debugging and Optimizing Design and Interface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A9D08E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hMerge="1"/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</a:tr>
              <a:tr h="1042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0" i="0" sz="6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0" i="0" lang="en" sz="600" u="none" cap="none" strike="noStrik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200"/>
                    </a:p>
                  </a:txBody>
                  <a:tcPr marT="5200" marB="0" marR="4700" marL="4700" anchor="b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09" name="Google Shape;809;p9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810" name="Google Shape;810;p95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graphicFrame>
        <p:nvGraphicFramePr>
          <p:cNvPr id="811" name="Google Shape;811;p95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Next Semester Plan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12" name="Google Shape;812;p95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6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96"/>
          <p:cNvSpPr txBox="1"/>
          <p:nvPr>
            <p:ph type="title"/>
          </p:nvPr>
        </p:nvSpPr>
        <p:spPr>
          <a:xfrm>
            <a:off x="628650" y="304271"/>
            <a:ext cx="7886700" cy="11046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8" name="Google Shape;818;p96"/>
          <p:cNvSpPr txBox="1"/>
          <p:nvPr>
            <p:ph idx="1" type="body"/>
          </p:nvPr>
        </p:nvSpPr>
        <p:spPr>
          <a:xfrm>
            <a:off x="628650" y="1521354"/>
            <a:ext cx="7886700" cy="3626100"/>
          </a:xfrm>
          <a:prstGeom prst="rect">
            <a:avLst/>
          </a:prstGeom>
        </p:spPr>
        <p:txBody>
          <a:bodyPr anchorCtr="0" anchor="t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819" name="Google Shape;819;p96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Questions?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820" name="Google Shape;820;p96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4" name="Shape 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" name="Google Shape;825;p97"/>
          <p:cNvSpPr txBox="1"/>
          <p:nvPr>
            <p:ph type="title"/>
          </p:nvPr>
        </p:nvSpPr>
        <p:spPr>
          <a:xfrm>
            <a:off x="628650" y="304271"/>
            <a:ext cx="7886700" cy="11049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Extra Slides</a:t>
            </a:r>
            <a:endParaRPr/>
          </a:p>
        </p:txBody>
      </p:sp>
      <p:graphicFrame>
        <p:nvGraphicFramePr>
          <p:cNvPr id="826" name="Google Shape;826;p97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776775"/>
                <a:gridCol w="6193200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3000"/>
                        <a:t>Extra Slides - Context Diagram</a:t>
                      </a:r>
                      <a:endParaRPr b="1" sz="30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pic>
        <p:nvPicPr>
          <p:cNvPr id="827" name="Google Shape;827;p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75" y="938820"/>
            <a:ext cx="7451526" cy="4665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97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sp>
        <p:nvSpPr>
          <p:cNvPr id="829" name="Google Shape;829;p97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830" name="Google Shape;830;p97"/>
          <p:cNvSpPr txBox="1"/>
          <p:nvPr>
            <p:ph idx="12" type="sldNum"/>
          </p:nvPr>
        </p:nvSpPr>
        <p:spPr>
          <a:xfrm>
            <a:off x="6457950" y="5296958"/>
            <a:ext cx="2057400" cy="304200"/>
          </a:xfrm>
          <a:prstGeom prst="rect">
            <a:avLst/>
          </a:prstGeom>
        </p:spPr>
        <p:txBody>
          <a:bodyPr anchorCtr="0" anchor="ctr" bIns="35550" lIns="71100" spcFirstLastPara="1" rIns="71100" wrap="square" tIns="35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64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Potential Risks</a:t>
            </a:r>
            <a:endParaRPr/>
          </a:p>
        </p:txBody>
      </p:sp>
      <p:sp>
        <p:nvSpPr>
          <p:cNvPr id="389" name="Google Shape;389;p64"/>
          <p:cNvSpPr txBox="1"/>
          <p:nvPr>
            <p:ph idx="1" type="body"/>
          </p:nvPr>
        </p:nvSpPr>
        <p:spPr>
          <a:xfrm>
            <a:off x="311700" y="1323775"/>
            <a:ext cx="8520600" cy="407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Circuit and Prototype Construction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Soldering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Testing and use of wearable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Live electrical current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Fabrication Techniques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Hazardous chemicals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Data Security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 handling of user data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b="1" i="1">
              <a:solidFill>
                <a:srgbClr val="E06666"/>
              </a:solidFill>
            </a:endParaRPr>
          </a:p>
        </p:txBody>
      </p:sp>
      <p:pic>
        <p:nvPicPr>
          <p:cNvPr id="390" name="Google Shape;390;p64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91" name="Google Shape;391;p64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2800"/>
                        <a:t>Potential Risks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392" name="Google Shape;392;p64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393" name="Google Shape;393;p64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65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Resource and </a:t>
            </a:r>
            <a:r>
              <a:rPr lang="en">
                <a:highlight>
                  <a:srgbClr val="FFFF00"/>
                </a:highlight>
              </a:rPr>
              <a:t>Cost</a:t>
            </a:r>
            <a:r>
              <a:rPr lang="en"/>
              <a:t> Estimates</a:t>
            </a:r>
            <a:endParaRPr/>
          </a:p>
        </p:txBody>
      </p:sp>
      <p:sp>
        <p:nvSpPr>
          <p:cNvPr id="399" name="Google Shape;399;p65"/>
          <p:cNvSpPr txBox="1"/>
          <p:nvPr>
            <p:ph idx="1" type="body"/>
          </p:nvPr>
        </p:nvSpPr>
        <p:spPr>
          <a:xfrm>
            <a:off x="311700" y="1384262"/>
            <a:ext cx="8520600" cy="4214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Ultra-Thin Wearable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Materials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Printer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Lab </a:t>
            </a:r>
            <a:r>
              <a:rPr lang="en"/>
              <a:t>personnel</a:t>
            </a:r>
            <a:r>
              <a:rPr lang="en"/>
              <a:t> 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Biological Signal Analysis Algorithms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Heartbeat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Sweat</a:t>
            </a:r>
            <a:endParaRPr/>
          </a:p>
        </p:txBody>
      </p:sp>
      <p:pic>
        <p:nvPicPr>
          <p:cNvPr id="400" name="Google Shape;400;p65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01" name="Google Shape;401;p65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3400"/>
                        <a:buFont typeface="Calibri"/>
                        <a:buNone/>
                      </a:pPr>
                      <a:r>
                        <a:rPr b="1" lang="en" sz="2800"/>
                        <a:t>Resource and Cost Estimates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02" name="Google Shape;402;p65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03" name="Google Shape;403;p65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66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Project Milestones and Schedule </a:t>
            </a:r>
            <a:endParaRPr/>
          </a:p>
        </p:txBody>
      </p:sp>
      <p:sp>
        <p:nvSpPr>
          <p:cNvPr id="409" name="Google Shape;409;p66"/>
          <p:cNvSpPr txBox="1"/>
          <p:nvPr>
            <p:ph idx="1" type="body"/>
          </p:nvPr>
        </p:nvSpPr>
        <p:spPr>
          <a:xfrm>
            <a:off x="311700" y="140437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Ultra-Thin Wearable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Finalized circuit designs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Functioning sensors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Data communication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>
                <a:solidFill>
                  <a:srgbClr val="E06666"/>
                </a:solidFill>
              </a:rPr>
              <a:t>Mobile Application</a:t>
            </a:r>
            <a:endParaRPr b="1" i="1">
              <a:solidFill>
                <a:srgbClr val="E06666"/>
              </a:solidFill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Working Prototype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Testable endpoints that communicate with each sensor</a:t>
            </a:r>
            <a:endParaRPr/>
          </a:p>
        </p:txBody>
      </p:sp>
      <p:pic>
        <p:nvPicPr>
          <p:cNvPr id="410" name="Google Shape;410;p66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11" name="Google Shape;411;p66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800"/>
                        <a:t>Project Milestones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12" name="Google Shape;412;p66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13" name="Google Shape;413;p66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67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Application - Requirements</a:t>
            </a:r>
            <a:endParaRPr/>
          </a:p>
        </p:txBody>
      </p:sp>
      <p:sp>
        <p:nvSpPr>
          <p:cNvPr id="419" name="Google Shape;419;p67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Functional</a:t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Read heartbeat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Detect falls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Analyze sweat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Non-Functional</a:t>
            </a:r>
            <a:r>
              <a:rPr lang="en"/>
              <a:t> </a:t>
            </a:r>
            <a:endParaRPr/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Securely handle data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Communicate with patch wirelessly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Minimal delay</a:t>
            </a:r>
            <a:endParaRPr/>
          </a:p>
        </p:txBody>
      </p:sp>
      <p:pic>
        <p:nvPicPr>
          <p:cNvPr id="420" name="Google Shape;420;p67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21" name="Google Shape;421;p67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800"/>
                        <a:t>Mobile Application - Requirements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22" name="Google Shape;422;p67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23" name="Google Shape;423;p67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68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Constraints / Limitations</a:t>
            </a:r>
            <a:endParaRPr/>
          </a:p>
        </p:txBody>
      </p:sp>
      <p:sp>
        <p:nvSpPr>
          <p:cNvPr id="429" name="Google Shape;429;p68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Economic factors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$500 maximum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Size of the ultra-thin wearable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Limits hardware options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Temporary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b="1" i="1" sz="2100">
              <a:solidFill>
                <a:srgbClr val="E0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Necessity for prototype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Develop mobile application concurrently</a:t>
            </a:r>
            <a:endParaRPr/>
          </a:p>
          <a:p>
            <a:pPr indent="-342900" lvl="0" marL="9144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Test software</a:t>
            </a:r>
            <a:endParaRPr/>
          </a:p>
        </p:txBody>
      </p:sp>
      <p:pic>
        <p:nvPicPr>
          <p:cNvPr id="430" name="Google Shape;430;p68"/>
          <p:cNvPicPr preferRelativeResize="0"/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31" name="Google Shape;431;p68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800"/>
                        <a:t>Technical Constraints / Limitations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32" name="Google Shape;432;p68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33" name="Google Shape;433;p68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69"/>
          <p:cNvSpPr txBox="1"/>
          <p:nvPr>
            <p:ph type="title"/>
          </p:nvPr>
        </p:nvSpPr>
        <p:spPr>
          <a:xfrm>
            <a:off x="311700" y="494472"/>
            <a:ext cx="85206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Prototype</a:t>
            </a:r>
            <a:endParaRPr/>
          </a:p>
        </p:txBody>
      </p:sp>
      <p:sp>
        <p:nvSpPr>
          <p:cNvPr id="439" name="Google Shape;439;p69"/>
          <p:cNvSpPr txBox="1"/>
          <p:nvPr>
            <p:ph idx="1" type="body"/>
          </p:nvPr>
        </p:nvSpPr>
        <p:spPr>
          <a:xfrm>
            <a:off x="311700" y="1280528"/>
            <a:ext cx="85206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Raspberry Pi 3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Built in bluetooth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Easily to modify and connect sensors</a:t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b="1" i="1" lang="en" sz="2100">
                <a:solidFill>
                  <a:srgbClr val="E06666"/>
                </a:solidFill>
                <a:latin typeface="Calibri"/>
                <a:ea typeface="Calibri"/>
                <a:cs typeface="Calibri"/>
                <a:sym typeface="Calibri"/>
              </a:rPr>
              <a:t>External Boards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ECG Sensor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Accelerometer sensor</a:t>
            </a:r>
            <a:endParaRPr/>
          </a:p>
        </p:txBody>
      </p:sp>
      <p:pic>
        <p:nvPicPr>
          <p:cNvPr id="440" name="Google Shape;44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2516" y="1880550"/>
            <a:ext cx="4245376" cy="2835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41" name="Google Shape;441;p69"/>
          <p:cNvPicPr preferRelativeResize="0"/>
          <p:nvPr/>
        </p:nvPicPr>
        <p:blipFill>
          <a:blip r:embed="rId4">
            <a:alphaModFix amt="50000"/>
          </a:blip>
          <a:stretch>
            <a:fillRect/>
          </a:stretch>
        </p:blipFill>
        <p:spPr>
          <a:xfrm>
            <a:off x="8370700" y="0"/>
            <a:ext cx="773301" cy="77330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42" name="Google Shape;442;p69"/>
          <p:cNvGraphicFramePr/>
          <p:nvPr/>
        </p:nvGraphicFramePr>
        <p:xfrm>
          <a:off x="0" y="-1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{28E177CC-16CA-4445-A65A-919BA5472491}</a:tableStyleId>
              </a:tblPr>
              <a:tblGrid>
                <a:gridCol w="864225"/>
                <a:gridCol w="6890425"/>
              </a:tblGrid>
              <a:tr h="264375">
                <a:tc gridSpan="2"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5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 hMerge="1"/>
              </a:tr>
              <a:tr h="744900"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06666"/>
                    </a:solidFill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" sz="2800"/>
                        <a:t>Prototype</a:t>
                      </a:r>
                      <a:endParaRPr b="1" sz="2800"/>
                    </a:p>
                  </a:txBody>
                  <a:tcPr marT="38100" marB="38100" marR="68600" marL="6860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</a:tr>
            </a:tbl>
          </a:graphicData>
        </a:graphic>
      </p:graphicFrame>
      <p:sp>
        <p:nvSpPr>
          <p:cNvPr id="443" name="Google Shape;443;p69"/>
          <p:cNvSpPr txBox="1"/>
          <p:nvPr/>
        </p:nvSpPr>
        <p:spPr>
          <a:xfrm>
            <a:off x="8201100" y="5402400"/>
            <a:ext cx="942900" cy="31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Arial Black"/>
                <a:ea typeface="Arial Black"/>
                <a:cs typeface="Arial Black"/>
                <a:sym typeface="Arial Black"/>
              </a:rPr>
              <a:t>sddec-19-20</a:t>
            </a:r>
            <a:endParaRPr sz="800"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444" name="Google Shape;444;p69"/>
          <p:cNvSpPr txBox="1"/>
          <p:nvPr>
            <p:ph idx="12" type="sldNum"/>
          </p:nvPr>
        </p:nvSpPr>
        <p:spPr>
          <a:xfrm>
            <a:off x="8472458" y="5181352"/>
            <a:ext cx="5487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테마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range Red">
      <a:dk1>
        <a:srgbClr val="000000"/>
      </a:dk1>
      <a:lt1>
        <a:srgbClr val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